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60" r:id="rId2"/>
    <p:sldId id="261" r:id="rId3"/>
    <p:sldId id="262" r:id="rId4"/>
    <p:sldId id="276" r:id="rId5"/>
    <p:sldId id="289" r:id="rId6"/>
    <p:sldId id="290" r:id="rId7"/>
    <p:sldId id="277" r:id="rId8"/>
    <p:sldId id="278" r:id="rId9"/>
    <p:sldId id="279" r:id="rId10"/>
    <p:sldId id="280" r:id="rId11"/>
    <p:sldId id="287" r:id="rId12"/>
    <p:sldId id="281" r:id="rId13"/>
    <p:sldId id="288" r:id="rId14"/>
    <p:sldId id="282" r:id="rId15"/>
    <p:sldId id="283" r:id="rId16"/>
    <p:sldId id="284" r:id="rId17"/>
    <p:sldId id="285" r:id="rId18"/>
    <p:sldId id="291" r:id="rId19"/>
    <p:sldId id="286" r:id="rId20"/>
    <p:sldId id="292" r:id="rId21"/>
    <p:sldId id="275" r:id="rId22"/>
  </p:sldIdLst>
  <p:sldSz cx="9144000" cy="6858000" type="screen4x3"/>
  <p:notesSz cx="7102475" cy="10233025"/>
  <p:defaultTextStyle>
    <a:defPPr>
      <a:defRPr lang="es-E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C0C0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Estilo claro 1 - Acento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9" autoAdjust="0"/>
  </p:normalViewPr>
  <p:slideViewPr>
    <p:cSldViewPr>
      <p:cViewPr varScale="1">
        <p:scale>
          <a:sx n="69" d="100"/>
          <a:sy n="69" d="100"/>
        </p:scale>
        <p:origin x="69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5107" tIns="47553" rIns="95107" bIns="47553" rtlCol="0"/>
          <a:lstStyle>
            <a:lvl1pPr algn="l">
              <a:defRPr sz="1200"/>
            </a:lvl1pPr>
          </a:lstStyle>
          <a:p>
            <a:pPr>
              <a:defRPr/>
            </a:pPr>
            <a:r>
              <a:rPr lang="es-AR"/>
              <a:t>Presentaciónes de Gestión de Datos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4024313" y="0"/>
            <a:ext cx="3076575" cy="512763"/>
          </a:xfrm>
          <a:prstGeom prst="rect">
            <a:avLst/>
          </a:prstGeom>
        </p:spPr>
        <p:txBody>
          <a:bodyPr vert="horz" lIns="95107" tIns="47553" rIns="95107" bIns="47553" rtlCol="0"/>
          <a:lstStyle>
            <a:lvl1pPr algn="r">
              <a:defRPr sz="1200"/>
            </a:lvl1pPr>
          </a:lstStyle>
          <a:p>
            <a:pPr>
              <a:defRPr/>
            </a:pPr>
            <a:r>
              <a:rPr lang="es-AR"/>
              <a:t>20/04/2018</a:t>
            </a:r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9720263"/>
            <a:ext cx="3076575" cy="512762"/>
          </a:xfrm>
          <a:prstGeom prst="rect">
            <a:avLst/>
          </a:prstGeom>
        </p:spPr>
        <p:txBody>
          <a:bodyPr vert="horz" lIns="95107" tIns="47553" rIns="95107" bIns="47553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 lang="es-AR"/>
              <a:t>U3 - Modelo Relacional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4024313" y="9720263"/>
            <a:ext cx="3076575" cy="512762"/>
          </a:xfrm>
          <a:prstGeom prst="rect">
            <a:avLst/>
          </a:prstGeom>
        </p:spPr>
        <p:txBody>
          <a:bodyPr vert="horz" lIns="95107" tIns="47553" rIns="95107" bIns="47553" rtlCol="0" anchor="b"/>
          <a:lstStyle>
            <a:lvl1pPr algn="r">
              <a:defRPr sz="1200"/>
            </a:lvl1pPr>
          </a:lstStyle>
          <a:p>
            <a:pPr>
              <a:defRPr/>
            </a:pPr>
            <a:fld id="{07E3D70F-DAA7-4DFB-A3BC-433F91DB5A45}" type="slidenum">
              <a:rPr lang="es-AR"/>
              <a:pPr>
                <a:defRPr/>
              </a:pPr>
              <a:t>‹Nº›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png>
</file>

<file path=ppt/media/image2.png>
</file>

<file path=ppt/media/image4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5107" tIns="47553" rIns="95107" bIns="47553" rtlCol="0"/>
          <a:lstStyle>
            <a:lvl1pPr algn="l">
              <a:defRPr sz="1200"/>
            </a:lvl1pPr>
          </a:lstStyle>
          <a:p>
            <a:pPr>
              <a:defRPr/>
            </a:pPr>
            <a:r>
              <a:rPr lang="es-AR"/>
              <a:t>Presentaciónes de Gestión de Datos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6575" cy="512763"/>
          </a:xfrm>
          <a:prstGeom prst="rect">
            <a:avLst/>
          </a:prstGeom>
        </p:spPr>
        <p:txBody>
          <a:bodyPr vert="horz" lIns="95107" tIns="47553" rIns="95107" bIns="47553" rtlCol="0"/>
          <a:lstStyle>
            <a:lvl1pPr algn="r">
              <a:defRPr sz="1200"/>
            </a:lvl1pPr>
          </a:lstStyle>
          <a:p>
            <a:pPr>
              <a:defRPr/>
            </a:pPr>
            <a:r>
              <a:rPr lang="es-AR"/>
              <a:t>20/04/2018</a:t>
            </a:r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3750" cy="3452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107" tIns="47553" rIns="95107" bIns="47553" rtlCol="0" anchor="ctr"/>
          <a:lstStyle/>
          <a:p>
            <a:pPr lvl="0"/>
            <a:endParaRPr lang="es-AR" noProof="0" smtClean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09613" y="4924425"/>
            <a:ext cx="5683250" cy="4029075"/>
          </a:xfrm>
          <a:prstGeom prst="rect">
            <a:avLst/>
          </a:prstGeom>
        </p:spPr>
        <p:txBody>
          <a:bodyPr vert="horz" lIns="95107" tIns="47553" rIns="95107" bIns="47553" rtlCol="0"/>
          <a:lstStyle/>
          <a:p>
            <a:pPr lvl="0"/>
            <a:r>
              <a:rPr lang="es-ES" noProof="0" smtClean="0"/>
              <a:t>Haga clic para modificar el estilo de texto del patrón</a:t>
            </a:r>
          </a:p>
          <a:p>
            <a:pPr lvl="1"/>
            <a:r>
              <a:rPr lang="es-ES" noProof="0" smtClean="0"/>
              <a:t>Segundo nivel</a:t>
            </a:r>
          </a:p>
          <a:p>
            <a:pPr lvl="2"/>
            <a:r>
              <a:rPr lang="es-ES" noProof="0" smtClean="0"/>
              <a:t>Tercer nivel</a:t>
            </a:r>
          </a:p>
          <a:p>
            <a:pPr lvl="3"/>
            <a:r>
              <a:rPr lang="es-ES" noProof="0" smtClean="0"/>
              <a:t>Cuarto nivel</a:t>
            </a:r>
          </a:p>
          <a:p>
            <a:pPr lvl="4"/>
            <a:r>
              <a:rPr lang="es-ES" noProof="0" smtClean="0"/>
              <a:t>Quinto nivel</a:t>
            </a:r>
            <a:endParaRPr lang="es-AR" noProof="0" smtClean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720263"/>
            <a:ext cx="3076575" cy="512762"/>
          </a:xfrm>
          <a:prstGeom prst="rect">
            <a:avLst/>
          </a:prstGeom>
        </p:spPr>
        <p:txBody>
          <a:bodyPr vert="horz" lIns="95107" tIns="47553" rIns="95107" bIns="47553" rtlCol="0" anchor="b"/>
          <a:lstStyle>
            <a:lvl1pPr algn="l">
              <a:defRPr sz="1200"/>
            </a:lvl1pPr>
          </a:lstStyle>
          <a:p>
            <a:pPr>
              <a:defRPr/>
            </a:pPr>
            <a:r>
              <a:rPr lang="es-AR"/>
              <a:t>U3 - Modelo Relacional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4024313" y="9720263"/>
            <a:ext cx="3076575" cy="512762"/>
          </a:xfrm>
          <a:prstGeom prst="rect">
            <a:avLst/>
          </a:prstGeom>
        </p:spPr>
        <p:txBody>
          <a:bodyPr vert="horz" lIns="95107" tIns="47553" rIns="95107" bIns="47553" rtlCol="0" anchor="b"/>
          <a:lstStyle>
            <a:lvl1pPr algn="r">
              <a:defRPr sz="1200"/>
            </a:lvl1pPr>
          </a:lstStyle>
          <a:p>
            <a:pPr>
              <a:defRPr/>
            </a:pPr>
            <a:fld id="{D69076C1-8890-45D0-8842-497EC6DBF99D}" type="slidenum">
              <a:rPr lang="es-AR"/>
              <a:pPr>
                <a:defRPr/>
              </a:pPr>
              <a:t>‹Nº›</a:t>
            </a:fld>
            <a:endParaRPr 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Marcador de imagen de diapositiva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Marcador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s-AR" altLang="es-ES" smtClean="0"/>
          </a:p>
        </p:txBody>
      </p:sp>
      <p:sp>
        <p:nvSpPr>
          <p:cNvPr id="5124" name="Marcador de encabezado 3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s-AR" altLang="es-ES" smtClean="0"/>
              <a:t>Presentaciónes de Gestión de Datos</a:t>
            </a:r>
          </a:p>
        </p:txBody>
      </p:sp>
      <p:sp>
        <p:nvSpPr>
          <p:cNvPr id="5125" name="Marcador de fecha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s-AR" altLang="es-ES" smtClean="0"/>
              <a:t>20/04/2018</a:t>
            </a:r>
          </a:p>
        </p:txBody>
      </p:sp>
      <p:sp>
        <p:nvSpPr>
          <p:cNvPr id="5126" name="Marcador de pie de página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s-AR" altLang="es-ES" smtClean="0"/>
              <a:t>U3 - Modelo Relacional</a:t>
            </a:r>
          </a:p>
        </p:txBody>
      </p:sp>
      <p:sp>
        <p:nvSpPr>
          <p:cNvPr id="5127" name="Marcador de número de diapositiva 6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F2F35487-DF53-4308-A431-2D176E19748B}" type="slidenum">
              <a:rPr lang="es-AR" altLang="es-ES" smtClean="0"/>
              <a:pPr/>
              <a:t>1</a:t>
            </a:fld>
            <a:endParaRPr lang="es-AR" altLang="es-E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Marcador de imagen de diapositiva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Marcador de nota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s-AR" altLang="es-ES" smtClean="0"/>
          </a:p>
        </p:txBody>
      </p:sp>
      <p:sp>
        <p:nvSpPr>
          <p:cNvPr id="7172" name="Marcador de número de diapositiva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07779051-F980-452D-847D-D10F7A0756BD}" type="slidenum">
              <a:rPr lang="es-AR" altLang="es-ES" smtClean="0"/>
              <a:pPr/>
              <a:t>2</a:t>
            </a:fld>
            <a:endParaRPr lang="es-AR" altLang="es-ES" smtClean="0"/>
          </a:p>
        </p:txBody>
      </p:sp>
      <p:sp>
        <p:nvSpPr>
          <p:cNvPr id="7173" name="Marcador de fecha 4"/>
          <p:cNvSpPr>
            <a:spLocks noGrp="1"/>
          </p:cNvSpPr>
          <p:nvPr>
            <p:ph type="dt" sz="quarter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s-AR" altLang="es-ES" smtClean="0"/>
              <a:t>20/04/2018</a:t>
            </a:r>
          </a:p>
        </p:txBody>
      </p:sp>
      <p:sp>
        <p:nvSpPr>
          <p:cNvPr id="7174" name="Marcador de pie de página 5"/>
          <p:cNvSpPr>
            <a:spLocks noGrp="1"/>
          </p:cNvSpPr>
          <p:nvPr>
            <p:ph type="ftr" sz="quarter" idx="4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s-AR" altLang="es-ES" smtClean="0"/>
              <a:t>U3 - Modelo Relacional</a:t>
            </a:r>
          </a:p>
        </p:txBody>
      </p:sp>
      <p:sp>
        <p:nvSpPr>
          <p:cNvPr id="7175" name="Marcador de encabezado 6"/>
          <p:cNvSpPr>
            <a:spLocks noGrp="1"/>
          </p:cNvSpPr>
          <p:nvPr>
            <p:ph type="hdr" sz="quarter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s-AR" altLang="es-ES" smtClean="0"/>
              <a:t>Presentaciónes de Gestión de Datos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" smtClean="0"/>
              <a:t>Haga clic para modificar el estilo de subtítulo del patrón</a:t>
            </a:r>
            <a:endParaRPr lang="es-A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A8E5EC8-D03B-4C88-B2B8-7F8A5260EEDA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8B2352-5BC4-4E51-A37D-8D89BEDA07BD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4856572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523423-7B8F-4EDC-9703-96DED2D3D6CD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542751-F7C2-43BF-8300-1F6856E21B10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555630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5598B5-0015-4E99-A829-A904AA22EEF0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6D53EA-6502-4369-8F95-BF741A57F4DD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06493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7736F1-087C-4E4C-9B0B-6574F1495F49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180C2F-AE5A-4DA9-8D6F-1C385736241B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504281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3E1645-3AB6-4E16-9C19-EC8B2C2A00CF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3882DB-8C41-4342-A821-AAC07EAD65B9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59496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DD7B29-ABFD-4EE0-97C5-34957D75140A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3A9BA9-D8B4-4282-A84D-C57C02063924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232986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CDB846-B3FD-4657-B329-B2B1A984FA15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30AB83-B3E1-48C9-8C3D-26F7D50303C5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333553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76F47F-7814-4CEE-88F2-5DD6CA6DC38E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27D488-1F18-4B2A-8CDE-520133062848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927692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06C32C-A7FF-4A82-B345-CCFBE4D408F7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0CB943-E6E4-4566-BE8D-03779399DCAF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1141847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41526E-7DD3-42B2-B188-6680DAE04159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DE8BE2-393F-4D13-8EBD-152E7DBD3256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302834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AR" noProof="0" smtClean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C82E52-A108-44C8-9644-9AEE8D9020F3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29FCF2-BFA3-456A-B904-B7C64E903F21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  <p:extLst>
      <p:ext uri="{BB962C8B-B14F-4D97-AF65-F5344CB8AC3E}">
        <p14:creationId xmlns:p14="http://schemas.microsoft.com/office/powerpoint/2010/main" val="3697578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AR" smtClean="0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s-AR" smtClean="0"/>
              <a:t>Haga clic para modificar el estilo de texto del patrón</a:t>
            </a:r>
          </a:p>
          <a:p>
            <a:pPr lvl="1"/>
            <a:r>
              <a:rPr lang="es-ES" altLang="es-AR" smtClean="0"/>
              <a:t>Segundo nivel</a:t>
            </a:r>
          </a:p>
          <a:p>
            <a:pPr lvl="2"/>
            <a:r>
              <a:rPr lang="es-ES" altLang="es-AR" smtClean="0"/>
              <a:t>Tercer nivel</a:t>
            </a:r>
          </a:p>
          <a:p>
            <a:pPr lvl="3"/>
            <a:r>
              <a:rPr lang="es-ES" altLang="es-AR" smtClean="0"/>
              <a:t>Cuarto nivel</a:t>
            </a:r>
          </a:p>
          <a:p>
            <a:pPr lvl="4"/>
            <a:r>
              <a:rPr lang="es-ES" altLang="es-AR" smtClean="0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fld id="{0FCA96C6-4335-4FC3-A07B-D056953B7D9E}" type="datetime1">
              <a:rPr lang="es-AR"/>
              <a:pPr>
                <a:defRPr/>
              </a:pPr>
              <a:t>19/4/2024</a:t>
            </a:fld>
            <a:endParaRPr lang="es-E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charset="0"/>
              </a:defRPr>
            </a:lvl1pPr>
          </a:lstStyle>
          <a:p>
            <a:pPr>
              <a:defRPr/>
            </a:pPr>
            <a:r>
              <a:rPr lang="es-ES"/>
              <a:t>U3 - Modelo Relacional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633A2AC2-5CF6-4F1D-B48D-CC84480DB3E0}" type="slidenum">
              <a:rPr lang="es-ES" altLang="es-AR"/>
              <a:pPr>
                <a:defRPr/>
              </a:pPr>
              <a:t>‹Nº›</a:t>
            </a:fld>
            <a:endParaRPr lang="es-ES" altLang="es-A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3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3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7094538" y="191530"/>
            <a:ext cx="1692274" cy="519113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es-ES" altLang="es-ES" sz="2800" i="1" dirty="0" smtClean="0">
                <a:latin typeface="Calibri" panose="020F0502020204030204" pitchFamily="34" charset="0"/>
              </a:rPr>
              <a:t>Unidad </a:t>
            </a:r>
            <a:r>
              <a:rPr lang="es-ES" altLang="es-ES" sz="2800" i="1" dirty="0" smtClean="0">
                <a:latin typeface="Calibri" panose="020F0502020204030204" pitchFamily="34" charset="0"/>
              </a:rPr>
              <a:t>3</a:t>
            </a:r>
            <a:endParaRPr lang="es-ES" altLang="es-ES" sz="2800" i="1" dirty="0" smtClean="0">
              <a:latin typeface="Calibri" panose="020F0502020204030204" pitchFamily="34" charset="0"/>
            </a:endParaRP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1762738" y="1232756"/>
            <a:ext cx="5326062" cy="1384995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s-ES" altLang="es-ES" sz="2800" b="1" i="1" dirty="0"/>
              <a:t>Modelo Relacional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s-ES" altLang="es-ES" sz="2800" b="1" i="1" dirty="0"/>
              <a:t>Normalización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s-ES" altLang="es-ES" sz="2800" b="1" i="1" dirty="0"/>
              <a:t>Algebra y Cálculo </a:t>
            </a:r>
            <a:r>
              <a:rPr lang="es-ES" altLang="es-ES" sz="2800" b="1" i="1" dirty="0" smtClean="0"/>
              <a:t>Relacional</a:t>
            </a:r>
            <a:endParaRPr lang="es-AR" altLang="es-ES" sz="28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35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Conceptos: </a:t>
            </a:r>
            <a:r>
              <a:rPr lang="es-AR" altLang="es-AR" sz="1800">
                <a:latin typeface="Calibri" panose="020F0502020204030204" pitchFamily="34" charset="0"/>
              </a:rPr>
              <a:t>Esquema de la base de datos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Esquema</a:t>
            </a:r>
            <a:r>
              <a:rPr lang="es-AR" altLang="es-AR" sz="1800">
                <a:latin typeface="Calibri" panose="020F0502020204030204" pitchFamily="34" charset="0"/>
              </a:rPr>
              <a:t> de la </a:t>
            </a:r>
            <a:r>
              <a:rPr lang="es-AR" altLang="es-AR" sz="1800" b="1">
                <a:latin typeface="Calibri" panose="020F0502020204030204" pitchFamily="34" charset="0"/>
              </a:rPr>
              <a:t>base</a:t>
            </a:r>
            <a:r>
              <a:rPr lang="es-AR" altLang="es-AR" sz="1800">
                <a:latin typeface="Calibri" panose="020F0502020204030204" pitchFamily="34" charset="0"/>
              </a:rPr>
              <a:t> de </a:t>
            </a:r>
            <a:r>
              <a:rPr lang="es-AR" altLang="es-AR" sz="1800" b="1">
                <a:latin typeface="Calibri" panose="020F0502020204030204" pitchFamily="34" charset="0"/>
              </a:rPr>
              <a:t>datos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			</a:t>
            </a:r>
            <a:r>
              <a:rPr lang="es-AR" altLang="es-AR" sz="1800">
                <a:latin typeface="Calibri" panose="020F0502020204030204" pitchFamily="34" charset="0"/>
              </a:rPr>
              <a:t> 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es-AR" altLang="es-AR" sz="1800">
                <a:latin typeface="Calibri" panose="020F0502020204030204" pitchFamily="34" charset="0"/>
              </a:rPr>
              <a:t> diseño lógico de la misma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Ejemplar</a:t>
            </a:r>
            <a:r>
              <a:rPr lang="es-AR" altLang="es-AR" sz="1800">
                <a:latin typeface="Calibri" panose="020F0502020204030204" pitchFamily="34" charset="0"/>
              </a:rPr>
              <a:t> de la </a:t>
            </a:r>
            <a:r>
              <a:rPr lang="es-AR" altLang="es-AR" sz="1800" b="1">
                <a:latin typeface="Calibri" panose="020F0502020204030204" pitchFamily="34" charset="0"/>
              </a:rPr>
              <a:t>base</a:t>
            </a:r>
            <a:r>
              <a:rPr lang="es-AR" altLang="es-AR" sz="1800">
                <a:latin typeface="Calibri" panose="020F0502020204030204" pitchFamily="34" charset="0"/>
              </a:rPr>
              <a:t> de </a:t>
            </a:r>
            <a:r>
              <a:rPr lang="es-AR" altLang="es-AR" sz="1800" b="1">
                <a:latin typeface="Calibri" panose="020F0502020204030204" pitchFamily="34" charset="0"/>
              </a:rPr>
              <a:t>datos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			</a:t>
            </a:r>
            <a:r>
              <a:rPr lang="es-AR" altLang="es-AR" sz="1800">
                <a:latin typeface="Calibri" panose="020F0502020204030204" pitchFamily="34" charset="0"/>
              </a:rPr>
              <a:t> 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>
                <a:latin typeface="Calibri" panose="020F0502020204030204" pitchFamily="34" charset="0"/>
              </a:rPr>
              <a:t>instantánea de los datos en un momento dado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El </a:t>
            </a:r>
            <a:r>
              <a:rPr lang="es-AR" altLang="es-AR" sz="1800" b="1">
                <a:latin typeface="Calibri" panose="020F0502020204030204" pitchFamily="34" charset="0"/>
              </a:rPr>
              <a:t>concepto</a:t>
            </a:r>
            <a:r>
              <a:rPr lang="es-AR" altLang="es-AR" sz="1800">
                <a:latin typeface="Calibri" panose="020F0502020204030204" pitchFamily="34" charset="0"/>
              </a:rPr>
              <a:t> de </a:t>
            </a:r>
            <a:r>
              <a:rPr lang="es-AR" altLang="es-AR" sz="1800" b="1">
                <a:latin typeface="Calibri" panose="020F0502020204030204" pitchFamily="34" charset="0"/>
              </a:rPr>
              <a:t>esquema</a:t>
            </a:r>
            <a:r>
              <a:rPr lang="es-AR" altLang="es-AR" sz="1800">
                <a:latin typeface="Calibri" panose="020F0502020204030204" pitchFamily="34" charset="0"/>
              </a:rPr>
              <a:t> de la </a:t>
            </a:r>
            <a:r>
              <a:rPr lang="es-AR" altLang="es-AR" sz="1800" b="1">
                <a:latin typeface="Calibri" panose="020F0502020204030204" pitchFamily="34" charset="0"/>
              </a:rPr>
              <a:t>relación</a:t>
            </a:r>
            <a:r>
              <a:rPr lang="es-AR" altLang="es-AR" sz="1800">
                <a:latin typeface="Calibri" panose="020F0502020204030204" pitchFamily="34" charset="0"/>
              </a:rPr>
              <a:t> se corresponde con el concepto de definición de tipos de los lenguajes de programación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Esquema-cuenta = (número-cuenta, nombre-sucursal, saldo)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Se denota el hecho de que </a:t>
            </a:r>
            <a:r>
              <a:rPr lang="es-AR" altLang="es-AR" sz="1800" b="1">
                <a:latin typeface="Calibri" panose="020F0502020204030204" pitchFamily="34" charset="0"/>
              </a:rPr>
              <a:t>cuenta</a:t>
            </a:r>
            <a:r>
              <a:rPr lang="es-AR" altLang="es-AR" sz="1800">
                <a:latin typeface="Calibri" panose="020F0502020204030204" pitchFamily="34" charset="0"/>
              </a:rPr>
              <a:t> es una </a:t>
            </a:r>
            <a:r>
              <a:rPr lang="es-AR" altLang="es-AR" sz="1800" b="1">
                <a:latin typeface="Calibri" panose="020F0502020204030204" pitchFamily="34" charset="0"/>
              </a:rPr>
              <a:t>relación</a:t>
            </a:r>
            <a:r>
              <a:rPr lang="es-AR" altLang="es-AR" sz="1800">
                <a:latin typeface="Calibri" panose="020F0502020204030204" pitchFamily="34" charset="0"/>
              </a:rPr>
              <a:t> de Esquema-cuenta mediante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cuenta (Esquema-cuenta)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En general, los esquemas de las relaciones consisten en una lista de los atributos y de sus dominios correspondientes.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6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El </a:t>
            </a:r>
            <a:r>
              <a:rPr lang="es-AR" altLang="es-AR" sz="1800" b="1">
                <a:latin typeface="Calibri" panose="020F0502020204030204" pitchFamily="34" charset="0"/>
              </a:rPr>
              <a:t>concepto</a:t>
            </a:r>
            <a:r>
              <a:rPr lang="es-AR" altLang="es-AR" sz="1800">
                <a:latin typeface="Calibri" panose="020F0502020204030204" pitchFamily="34" charset="0"/>
              </a:rPr>
              <a:t> de </a:t>
            </a:r>
            <a:r>
              <a:rPr lang="es-AR" altLang="es-AR" sz="1800" b="1">
                <a:latin typeface="Calibri" panose="020F0502020204030204" pitchFamily="34" charset="0"/>
              </a:rPr>
              <a:t>ejemplar</a:t>
            </a:r>
            <a:r>
              <a:rPr lang="es-AR" altLang="es-AR" sz="1800">
                <a:latin typeface="Calibri" panose="020F0502020204030204" pitchFamily="34" charset="0"/>
              </a:rPr>
              <a:t> de </a:t>
            </a:r>
            <a:r>
              <a:rPr lang="es-AR" altLang="es-AR" sz="1800" b="1">
                <a:latin typeface="Calibri" panose="020F0502020204030204" pitchFamily="34" charset="0"/>
              </a:rPr>
              <a:t>relación</a:t>
            </a:r>
            <a:r>
              <a:rPr lang="es-AR" altLang="es-AR" sz="1800">
                <a:latin typeface="Calibri" panose="020F0502020204030204" pitchFamily="34" charset="0"/>
              </a:rPr>
              <a:t> se corresponde con el concepto de valor de una variable en los lenguajes de programación.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Simplemente se dice «</a:t>
            </a:r>
            <a:r>
              <a:rPr lang="es-AR" altLang="es-AR" sz="1800" b="1">
                <a:latin typeface="Calibri" panose="020F0502020204030204" pitchFamily="34" charset="0"/>
              </a:rPr>
              <a:t>relación</a:t>
            </a:r>
            <a:r>
              <a:rPr lang="es-AR" altLang="es-AR" sz="1800">
                <a:latin typeface="Calibri" panose="020F0502020204030204" pitchFamily="34" charset="0"/>
              </a:rPr>
              <a:t>» en lugar de «ejemplar de la relación».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	Relación Cuenta</a:t>
            </a:r>
          </a:p>
        </p:txBody>
      </p:sp>
      <p:pic>
        <p:nvPicPr>
          <p:cNvPr id="16388" name="Imagen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3825" y="2744788"/>
            <a:ext cx="4068763" cy="2005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91" name="CorelDRAW" r:id="rId4" imgW="4972028" imgH="401702" progId="CorelDraw.Graphic.24">
                  <p:embed/>
                </p:oleObj>
              </mc:Choice>
              <mc:Fallback>
                <p:oleObj name="CorelDRAW" r:id="rId4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078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Conceptos: </a:t>
            </a:r>
            <a:r>
              <a:rPr lang="es-AR" altLang="es-AR" sz="1800">
                <a:latin typeface="Calibri" panose="020F0502020204030204" pitchFamily="34" charset="0"/>
              </a:rPr>
              <a:t>Claves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Los valores de los atributos de una tupla deben ser tales que puedan </a:t>
            </a:r>
            <a:r>
              <a:rPr lang="es-AR" altLang="es-AR" sz="1800" b="1">
                <a:latin typeface="Calibri" panose="020F0502020204030204" pitchFamily="34" charset="0"/>
              </a:rPr>
              <a:t>identificarse</a:t>
            </a:r>
            <a:r>
              <a:rPr lang="es-AR" altLang="es-AR" sz="1800">
                <a:latin typeface="Calibri" panose="020F0502020204030204" pitchFamily="34" charset="0"/>
              </a:rPr>
              <a:t> </a:t>
            </a:r>
            <a:r>
              <a:rPr lang="es-AR" altLang="es-AR" sz="1800" b="1">
                <a:latin typeface="Calibri" panose="020F0502020204030204" pitchFamily="34" charset="0"/>
              </a:rPr>
              <a:t>unívocamente</a:t>
            </a:r>
            <a:r>
              <a:rPr lang="es-AR" altLang="es-AR" sz="1800">
                <a:latin typeface="Calibri" panose="020F0502020204030204" pitchFamily="34" charset="0"/>
              </a:rPr>
              <a:t>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No se permite que dos tuplas de una misma relación tengan exactamente los mismos valores en todos sus atributos.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Superclave 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>
                <a:latin typeface="Calibri" panose="020F0502020204030204" pitchFamily="34" charset="0"/>
              </a:rPr>
              <a:t>es un conjunto de uno o varios atributos que, que consideramos conjuntamente, permiten identificar de manera unívoca una tupla de la relación.</a:t>
            </a:r>
          </a:p>
          <a:p>
            <a:pPr algn="just" eaLnBrk="1" hangingPunct="1"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Si K es una superclave, entonces también lo es cualquier superconjunto de K.</a:t>
            </a:r>
          </a:p>
          <a:p>
            <a:pPr algn="just" eaLnBrk="1" hangingPunct="1"/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Nos interesan las superclaves para las que ningún subconjunto propio de ellas no sean superclaves.</a:t>
            </a:r>
          </a:p>
          <a:p>
            <a:pPr algn="just" eaLnBrk="1" hangingPunct="1">
              <a:buFontTx/>
              <a:buNone/>
            </a:pP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		        </a:t>
            </a:r>
            <a:r>
              <a:rPr lang="es-AR" altLang="es-AR" sz="1800">
                <a:latin typeface="Calibri" panose="020F0502020204030204" pitchFamily="34" charset="0"/>
              </a:rPr>
              <a:t>Tales superclaves mínimas se llaman </a:t>
            </a:r>
            <a:r>
              <a:rPr lang="es-AR" altLang="es-AR" sz="1800" b="1">
                <a:latin typeface="Calibri" panose="020F0502020204030204" pitchFamily="34" charset="0"/>
              </a:rPr>
              <a:t>claves</a:t>
            </a:r>
            <a:r>
              <a:rPr lang="es-AR" altLang="es-AR" sz="1800">
                <a:latin typeface="Calibri" panose="020F0502020204030204" pitchFamily="34" charset="0"/>
              </a:rPr>
              <a:t> </a:t>
            </a:r>
            <a:r>
              <a:rPr lang="es-AR" altLang="es-AR" sz="1800" b="1">
                <a:latin typeface="Calibri" panose="020F0502020204030204" pitchFamily="34" charset="0"/>
              </a:rPr>
              <a:t>candidatas</a:t>
            </a:r>
            <a:r>
              <a:rPr lang="es-AR" altLang="es-AR" sz="1800">
                <a:latin typeface="Calibri" panose="020F0502020204030204" pitchFamily="34" charset="0"/>
              </a:rPr>
              <a:t>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4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314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Clave Primaria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	</a:t>
            </a:r>
            <a:r>
              <a:rPr lang="es-AR" altLang="es-AR" sz="1800">
                <a:latin typeface="Calibri" panose="020F0502020204030204" pitchFamily="34" charset="0"/>
              </a:rPr>
              <a:t>	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>
                <a:latin typeface="Calibri" panose="020F0502020204030204" pitchFamily="34" charset="0"/>
              </a:rPr>
              <a:t>denota una clave candidata que ha elegido el diseñador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>
                <a:latin typeface="Calibri" panose="020F0502020204030204" pitchFamily="34" charset="0"/>
              </a:rPr>
              <a:t>sus atributos no se deben modificar nunca, o muy rara vez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Clave Externa o Foránea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		 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>
                <a:latin typeface="Calibri" panose="020F0502020204030204" pitchFamily="34" charset="0"/>
              </a:rPr>
              <a:t>por ejemplo r1, puede incluir entre sus atributos la clave primaria de otro esquema de relación, por ejemplo r2.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Este atributo se denomina clave externa de r1, que hace referencia a r2.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La relación r1 también se denomina </a:t>
            </a:r>
            <a:r>
              <a:rPr lang="es-AR" altLang="es-AR" sz="1800" b="1">
                <a:latin typeface="Calibri" panose="020F0502020204030204" pitchFamily="34" charset="0"/>
              </a:rPr>
              <a:t>relación referenciante </a:t>
            </a:r>
            <a:r>
              <a:rPr lang="es-AR" altLang="es-AR" sz="1800">
                <a:latin typeface="Calibri" panose="020F0502020204030204" pitchFamily="34" charset="0"/>
              </a:rPr>
              <a:t>de la dependencia de clave externa, y r2 se denomina </a:t>
            </a:r>
            <a:r>
              <a:rPr lang="es-AR" altLang="es-AR" sz="1800" b="1">
                <a:latin typeface="Calibri" panose="020F0502020204030204" pitchFamily="34" charset="0"/>
              </a:rPr>
              <a:t>relación referenciada </a:t>
            </a:r>
            <a:r>
              <a:rPr lang="es-AR" altLang="es-AR" sz="1800">
                <a:latin typeface="Calibri" panose="020F0502020204030204" pitchFamily="34" charset="0"/>
              </a:rPr>
              <a:t>de la clave externa.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8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Conceptos: Restricción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Es una condición de </a:t>
            </a:r>
            <a:r>
              <a:rPr lang="es-AR" altLang="es-AR" sz="1800" b="1">
                <a:latin typeface="Calibri" panose="020F0502020204030204" pitchFamily="34" charset="0"/>
              </a:rPr>
              <a:t>obligado cumplimiento </a:t>
            </a:r>
            <a:r>
              <a:rPr lang="es-AR" altLang="es-AR" sz="1800">
                <a:latin typeface="Calibri" panose="020F0502020204030204" pitchFamily="34" charset="0"/>
              </a:rPr>
              <a:t>por los datos de la base de datos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Varios Tipos: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a) Aquellas que son definidas por el hecho de que la BD sea relacional: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• No puede haber dos tuplas iguales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• El orden de las tuplas no es significativo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• El orden de los atributos no es significativo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• Cada atributo sólo puede tomar un valor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   en el dominio en el que está inscrito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2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b) Aquellas que son incorporadas por los usuarios: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</a:t>
            </a:r>
            <a:r>
              <a:rPr lang="es-AR" altLang="es-AR" sz="1800" b="1" dirty="0">
                <a:latin typeface="Calibri" panose="020F0502020204030204" pitchFamily="34" charset="0"/>
              </a:rPr>
              <a:t>• Clave primaria (</a:t>
            </a:r>
            <a:r>
              <a:rPr lang="es-AR" altLang="es-AR" sz="1800" b="1" dirty="0" err="1">
                <a:latin typeface="Calibri" panose="020F0502020204030204" pitchFamily="34" charset="0"/>
              </a:rPr>
              <a:t>primary</a:t>
            </a:r>
            <a:r>
              <a:rPr lang="es-AR" altLang="es-AR" sz="1800" b="1" dirty="0">
                <a:latin typeface="Calibri" panose="020F0502020204030204" pitchFamily="34" charset="0"/>
              </a:rPr>
              <a:t> </a:t>
            </a:r>
            <a:r>
              <a:rPr lang="es-AR" altLang="es-AR" sz="1800" b="1" dirty="0" err="1">
                <a:latin typeface="Calibri" panose="020F0502020204030204" pitchFamily="34" charset="0"/>
              </a:rPr>
              <a:t>key</a:t>
            </a:r>
            <a:r>
              <a:rPr lang="es-AR" altLang="es-AR" sz="1800" b="1" dirty="0">
                <a:latin typeface="Calibri" panose="020F0502020204030204" pitchFamily="34" charset="0"/>
              </a:rPr>
              <a:t>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Hace que los atributos no puedan repetir valores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Obliga a que esos atributos no puedan estar vacíos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Clave primaria compuesta, ningún atributo de ellos podrá estar vacío.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</a:t>
            </a:r>
            <a:r>
              <a:rPr lang="es-AR" altLang="es-AR" sz="1800" b="1" dirty="0">
                <a:latin typeface="Calibri" panose="020F0502020204030204" pitchFamily="34" charset="0"/>
              </a:rPr>
              <a:t>• Unicidad (</a:t>
            </a:r>
            <a:r>
              <a:rPr lang="es-AR" altLang="es-AR" sz="1800" b="1" dirty="0" err="1">
                <a:latin typeface="Calibri" panose="020F0502020204030204" pitchFamily="34" charset="0"/>
              </a:rPr>
              <a:t>unique</a:t>
            </a:r>
            <a:r>
              <a:rPr lang="es-AR" altLang="es-AR" sz="1800" b="1" dirty="0">
                <a:latin typeface="Calibri" panose="020F0502020204030204" pitchFamily="34" charset="0"/>
              </a:rPr>
              <a:t>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Impide que los valores de los atributos puedan repetirse.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Debe indicarse en todas las </a:t>
            </a:r>
            <a:r>
              <a:rPr lang="es-AR" altLang="es-AR" sz="1800" b="1" dirty="0">
                <a:latin typeface="Calibri" panose="020F0502020204030204" pitchFamily="34" charset="0"/>
              </a:rPr>
              <a:t>claves alternativas</a:t>
            </a:r>
            <a:r>
              <a:rPr lang="es-AR" altLang="es-AR" sz="1800" dirty="0">
                <a:latin typeface="Calibri" panose="020F0502020204030204" pitchFamily="34" charset="0"/>
              </a:rPr>
              <a:t>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</a:t>
            </a:r>
            <a:r>
              <a:rPr lang="es-AR" altLang="es-AR" sz="1800" b="1" dirty="0">
                <a:latin typeface="Calibri" panose="020F0502020204030204" pitchFamily="34" charset="0"/>
              </a:rPr>
              <a:t>• Obligatoriedad (</a:t>
            </a:r>
            <a:r>
              <a:rPr lang="es-AR" altLang="es-AR" sz="1800" b="1" dirty="0" err="1">
                <a:latin typeface="Calibri" panose="020F0502020204030204" pitchFamily="34" charset="0"/>
              </a:rPr>
              <a:t>not</a:t>
            </a:r>
            <a:r>
              <a:rPr lang="es-AR" altLang="es-AR" sz="1800" b="1" dirty="0">
                <a:latin typeface="Calibri" panose="020F0502020204030204" pitchFamily="34" charset="0"/>
              </a:rPr>
              <a:t> </a:t>
            </a:r>
            <a:r>
              <a:rPr lang="es-AR" altLang="es-AR" sz="1800" b="1" dirty="0" err="1">
                <a:latin typeface="Calibri" panose="020F0502020204030204" pitchFamily="34" charset="0"/>
              </a:rPr>
              <a:t>null</a:t>
            </a:r>
            <a:r>
              <a:rPr lang="es-AR" altLang="es-AR" sz="1800" b="1" dirty="0">
                <a:latin typeface="Calibri" panose="020F0502020204030204" pitchFamily="34" charset="0"/>
              </a:rPr>
              <a:t>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Prohíbe que el atributo no tenga ningún valor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(es decir impide que pueda contener el valor nulo, </a:t>
            </a:r>
            <a:r>
              <a:rPr lang="es-AR" altLang="es-AR" sz="1800" dirty="0" err="1">
                <a:latin typeface="Calibri" panose="020F0502020204030204" pitchFamily="34" charset="0"/>
              </a:rPr>
              <a:t>null</a:t>
            </a:r>
            <a:r>
              <a:rPr lang="es-AR" altLang="es-AR" sz="1800" dirty="0">
                <a:latin typeface="Calibri" panose="020F0502020204030204" pitchFamily="34" charset="0"/>
              </a:rPr>
              <a:t>).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</a:t>
            </a:r>
            <a:r>
              <a:rPr lang="es-AR" altLang="es-AR" sz="1800" b="1" dirty="0">
                <a:latin typeface="Calibri" panose="020F0502020204030204" pitchFamily="34" charset="0"/>
              </a:rPr>
              <a:t>• Integridad referencial (</a:t>
            </a:r>
            <a:r>
              <a:rPr lang="es-AR" altLang="es-AR" sz="1800" b="1" dirty="0" err="1">
                <a:latin typeface="Calibri" panose="020F0502020204030204" pitchFamily="34" charset="0"/>
              </a:rPr>
              <a:t>foreign</a:t>
            </a:r>
            <a:r>
              <a:rPr lang="es-AR" altLang="es-AR" sz="1800" b="1" dirty="0">
                <a:latin typeface="Calibri" panose="020F0502020204030204" pitchFamily="34" charset="0"/>
              </a:rPr>
              <a:t> </a:t>
            </a:r>
            <a:r>
              <a:rPr lang="es-AR" altLang="es-AR" sz="1800" b="1" dirty="0" err="1">
                <a:latin typeface="Calibri" panose="020F0502020204030204" pitchFamily="34" charset="0"/>
              </a:rPr>
              <a:t>key</a:t>
            </a:r>
            <a:r>
              <a:rPr lang="es-AR" altLang="es-AR" sz="1800" b="1" dirty="0">
                <a:latin typeface="Calibri" panose="020F0502020204030204" pitchFamily="34" charset="0"/>
              </a:rPr>
              <a:t>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No se podrán introducir valores que no estén incluidos en los campos relacionados con esa clave.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Ante operaciones de borrado y modificación de registros sobre la tabla principal quedarán filas en la tabla secundaria con la clave externa sin integridad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86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</a:t>
            </a:r>
            <a:r>
              <a:rPr lang="es-AR" altLang="es-AR" sz="1800" b="1" dirty="0">
                <a:latin typeface="Calibri" panose="020F0502020204030204" pitchFamily="34" charset="0"/>
              </a:rPr>
              <a:t>• Integridad referencial (</a:t>
            </a:r>
            <a:r>
              <a:rPr lang="es-AR" altLang="es-AR" sz="1800" b="1" dirty="0" err="1">
                <a:latin typeface="Calibri" panose="020F0502020204030204" pitchFamily="34" charset="0"/>
              </a:rPr>
              <a:t>foreign</a:t>
            </a:r>
            <a:r>
              <a:rPr lang="es-AR" altLang="es-AR" sz="1800" b="1" dirty="0">
                <a:latin typeface="Calibri" panose="020F0502020204030204" pitchFamily="34" charset="0"/>
              </a:rPr>
              <a:t> </a:t>
            </a:r>
            <a:r>
              <a:rPr lang="es-AR" altLang="es-AR" sz="1800" b="1" dirty="0" err="1">
                <a:latin typeface="Calibri" panose="020F0502020204030204" pitchFamily="34" charset="0"/>
              </a:rPr>
              <a:t>key</a:t>
            </a:r>
            <a:r>
              <a:rPr lang="es-AR" altLang="es-AR" sz="1800" b="1" dirty="0">
                <a:latin typeface="Calibri" panose="020F0502020204030204" pitchFamily="34" charset="0"/>
              </a:rPr>
              <a:t>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 smtClean="0">
                <a:latin typeface="Calibri" panose="020F0502020204030204" pitchFamily="34" charset="0"/>
              </a:rPr>
              <a:t>Por </a:t>
            </a:r>
            <a:r>
              <a:rPr lang="es-AR" altLang="es-AR" sz="1800" dirty="0">
                <a:latin typeface="Calibri" panose="020F0502020204030204" pitchFamily="34" charset="0"/>
              </a:rPr>
              <a:t>ello existen las siguientes cláusulas: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	</a:t>
            </a:r>
            <a:r>
              <a:rPr lang="es-AR" altLang="es-AR" sz="1800" b="1" dirty="0">
                <a:latin typeface="Calibri" panose="020F0502020204030204" pitchFamily="34" charset="0"/>
              </a:rPr>
              <a:t>• RESTRICT: </a:t>
            </a:r>
            <a:r>
              <a:rPr lang="es-AR" altLang="es-AR" sz="1800" dirty="0">
                <a:latin typeface="Calibri" panose="020F0502020204030204" pitchFamily="34" charset="0"/>
              </a:rPr>
              <a:t>esta opción </a:t>
            </a:r>
            <a:r>
              <a:rPr lang="es-AR" altLang="es-AR" sz="1800" b="1" dirty="0">
                <a:latin typeface="Calibri" panose="020F0502020204030204" pitchFamily="34" charset="0"/>
              </a:rPr>
              <a:t>impide</a:t>
            </a:r>
            <a:r>
              <a:rPr lang="es-AR" altLang="es-AR" sz="1800" dirty="0">
                <a:latin typeface="Calibri" panose="020F0502020204030204" pitchFamily="34" charset="0"/>
              </a:rPr>
              <a:t> eliminar o modificar filas en la tabla referenciada si existen filas con el mismo valor de clave foránea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		• CASCADE:</a:t>
            </a:r>
            <a:r>
              <a:rPr lang="es-AR" altLang="es-AR" sz="1800" dirty="0">
                <a:latin typeface="Calibri" panose="020F0502020204030204" pitchFamily="34" charset="0"/>
              </a:rPr>
              <a:t> borrar o modificar una clave en una fila en la tabla referenciada con un valor determinado de clave, </a:t>
            </a:r>
            <a:r>
              <a:rPr lang="es-AR" altLang="es-AR" sz="1800" b="1" dirty="0">
                <a:latin typeface="Calibri" panose="020F0502020204030204" pitchFamily="34" charset="0"/>
              </a:rPr>
              <a:t>implica</a:t>
            </a:r>
            <a:r>
              <a:rPr lang="es-AR" altLang="es-AR" sz="1800" dirty="0">
                <a:latin typeface="Calibri" panose="020F0502020204030204" pitchFamily="34" charset="0"/>
              </a:rPr>
              <a:t> </a:t>
            </a:r>
            <a:r>
              <a:rPr lang="es-AR" altLang="es-AR" sz="1800" b="1" dirty="0">
                <a:latin typeface="Calibri" panose="020F0502020204030204" pitchFamily="34" charset="0"/>
              </a:rPr>
              <a:t>borrar</a:t>
            </a:r>
            <a:r>
              <a:rPr lang="es-AR" altLang="es-AR" sz="1800" dirty="0">
                <a:latin typeface="Calibri" panose="020F0502020204030204" pitchFamily="34" charset="0"/>
              </a:rPr>
              <a:t> las filas con el mismo valor de clave foránea </a:t>
            </a:r>
            <a:r>
              <a:rPr lang="es-AR" altLang="es-AR" sz="1800" b="1" dirty="0">
                <a:latin typeface="Calibri" panose="020F0502020204030204" pitchFamily="34" charset="0"/>
              </a:rPr>
              <a:t>o modificar </a:t>
            </a:r>
            <a:r>
              <a:rPr lang="es-AR" altLang="es-AR" sz="1800" dirty="0">
                <a:latin typeface="Calibri" panose="020F0502020204030204" pitchFamily="34" charset="0"/>
              </a:rPr>
              <a:t>los valores de esas claves foráneas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		• SET NULL: </a:t>
            </a:r>
            <a:r>
              <a:rPr lang="es-AR" altLang="es-AR" sz="1800" dirty="0">
                <a:latin typeface="Calibri" panose="020F0502020204030204" pitchFamily="34" charset="0"/>
              </a:rPr>
              <a:t>borrar o modificar una clave en una fila en la tabla referenciada con un valor determinado de clave, </a:t>
            </a:r>
            <a:r>
              <a:rPr lang="es-AR" altLang="es-AR" sz="1800" b="1" dirty="0">
                <a:latin typeface="Calibri" panose="020F0502020204030204" pitchFamily="34" charset="0"/>
              </a:rPr>
              <a:t>implica</a:t>
            </a:r>
            <a:r>
              <a:rPr lang="es-AR" altLang="es-AR" sz="1800" dirty="0">
                <a:latin typeface="Calibri" panose="020F0502020204030204" pitchFamily="34" charset="0"/>
              </a:rPr>
              <a:t> </a:t>
            </a:r>
            <a:r>
              <a:rPr lang="es-AR" altLang="es-AR" sz="1800" b="1" dirty="0">
                <a:latin typeface="Calibri" panose="020F0502020204030204" pitchFamily="34" charset="0"/>
              </a:rPr>
              <a:t>asignar</a:t>
            </a:r>
            <a:r>
              <a:rPr lang="es-AR" altLang="es-AR" sz="1800" dirty="0">
                <a:latin typeface="Calibri" panose="020F0502020204030204" pitchFamily="34" charset="0"/>
              </a:rPr>
              <a:t> el valor </a:t>
            </a:r>
            <a:r>
              <a:rPr lang="es-AR" altLang="es-AR" sz="1800" b="1" dirty="0">
                <a:latin typeface="Calibri" panose="020F0502020204030204" pitchFamily="34" charset="0"/>
              </a:rPr>
              <a:t>NULL</a:t>
            </a:r>
            <a:r>
              <a:rPr lang="es-AR" altLang="es-AR" sz="1800" dirty="0">
                <a:latin typeface="Calibri" panose="020F0502020204030204" pitchFamily="34" charset="0"/>
              </a:rPr>
              <a:t> a las claves foráneas con el mismo valor.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		• NO ACTION: </a:t>
            </a:r>
            <a:r>
              <a:rPr lang="es-AR" altLang="es-AR" sz="1800" dirty="0">
                <a:latin typeface="Calibri" panose="020F0502020204030204" pitchFamily="34" charset="0"/>
              </a:rPr>
              <a:t>las claves foráneas </a:t>
            </a:r>
            <a:r>
              <a:rPr lang="es-AR" altLang="es-AR" sz="1800" b="1" dirty="0">
                <a:latin typeface="Calibri" panose="020F0502020204030204" pitchFamily="34" charset="0"/>
              </a:rPr>
              <a:t>no se modifican, ni se eliminan</a:t>
            </a:r>
            <a:r>
              <a:rPr lang="es-AR" altLang="es-AR" sz="1800" dirty="0">
                <a:latin typeface="Calibri" panose="020F0502020204030204" pitchFamily="34" charset="0"/>
              </a:rPr>
              <a:t> filas en la tabla que las contiene.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		• SET DEFAULT: </a:t>
            </a:r>
            <a:r>
              <a:rPr lang="es-AR" altLang="es-AR" sz="1800" dirty="0">
                <a:latin typeface="Calibri" panose="020F0502020204030204" pitchFamily="34" charset="0"/>
              </a:rPr>
              <a:t>borrar o modificar una clave en una fila en la tabla referenciada con un valor determinado </a:t>
            </a:r>
            <a:r>
              <a:rPr lang="es-AR" altLang="es-AR" sz="1800" b="1" dirty="0">
                <a:latin typeface="Calibri" panose="020F0502020204030204" pitchFamily="34" charset="0"/>
              </a:rPr>
              <a:t>implica</a:t>
            </a:r>
            <a:r>
              <a:rPr lang="es-AR" altLang="es-AR" sz="1800" dirty="0">
                <a:latin typeface="Calibri" panose="020F0502020204030204" pitchFamily="34" charset="0"/>
              </a:rPr>
              <a:t> </a:t>
            </a:r>
            <a:r>
              <a:rPr lang="es-AR" altLang="es-AR" sz="1800" b="1" dirty="0">
                <a:latin typeface="Calibri" panose="020F0502020204030204" pitchFamily="34" charset="0"/>
              </a:rPr>
              <a:t>asignar el valor por defecto </a:t>
            </a:r>
            <a:r>
              <a:rPr lang="es-AR" altLang="es-AR" sz="1800" dirty="0">
                <a:latin typeface="Calibri" panose="020F0502020204030204" pitchFamily="34" charset="0"/>
              </a:rPr>
              <a:t>a las claves foráneas con el mismo valor.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0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35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Conceptos: Lenguajes de consulta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Es un lenguaje en el que un usuario solicita información de la base de datos.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Lenguajes procedimentales 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>
                <a:latin typeface="Calibri" panose="020F0502020204030204" pitchFamily="34" charset="0"/>
              </a:rPr>
              <a:t>el usuario indica al sistema para que lleve a cabo una serie de operaciones en la base de datos para calcular el resultado deseado.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Lenguajes No Procedimentales o Declarativos 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>
                <a:latin typeface="Calibri" panose="020F0502020204030204" pitchFamily="34" charset="0"/>
              </a:rPr>
              <a:t>el usuario describe la información deseada sin dar un procedimiento concreto para obtener esa información.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Existen varios lenguajes de consultas «puros»: el álgebra relacional es procedimental, mientras que el cálculo relacional de tuplas y el de dominios no lo son.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ES" altLang="es-AR" sz="1800">
                <a:latin typeface="Calibri" panose="020F0502020204030204" pitchFamily="34" charset="0"/>
              </a:rPr>
              <a:t>El </a:t>
            </a:r>
            <a:r>
              <a:rPr lang="es-ES" altLang="es-AR" sz="1800" b="1">
                <a:latin typeface="Calibri" panose="020F0502020204030204" pitchFamily="34" charset="0"/>
              </a:rPr>
              <a:t>SQL</a:t>
            </a:r>
            <a:r>
              <a:rPr lang="es-ES" altLang="es-AR" sz="1800">
                <a:latin typeface="Calibri" panose="020F0502020204030204" pitchFamily="34" charset="0"/>
              </a:rPr>
              <a:t> (Structured Query Language) es el lenguaje estándar </a:t>
            </a:r>
            <a:r>
              <a:rPr lang="es-ES" altLang="es-AR" sz="1800" b="1">
                <a:latin typeface="Calibri" panose="020F0502020204030204" pitchFamily="34" charset="0"/>
              </a:rPr>
              <a:t>ANSI/ISO</a:t>
            </a:r>
            <a:r>
              <a:rPr lang="es-ES" altLang="es-AR" sz="1800">
                <a:latin typeface="Calibri" panose="020F0502020204030204" pitchFamily="34" charset="0"/>
              </a:rPr>
              <a:t> de definición, manipulación y control de bases de datos relacionales</a:t>
            </a: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4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273925" cy="64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Modelo Relacional		Se  implementará en un SGBD relacional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</p:txBody>
      </p:sp>
      <p:pic>
        <p:nvPicPr>
          <p:cNvPr id="23556" name="Imagen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33" b="4829"/>
          <a:stretch>
            <a:fillRect/>
          </a:stretch>
        </p:blipFill>
        <p:spPr bwMode="auto">
          <a:xfrm>
            <a:off x="149225" y="1304925"/>
            <a:ext cx="8851900" cy="421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Conector recto de flecha 2"/>
          <p:cNvCxnSpPr/>
          <p:nvPr/>
        </p:nvCxnSpPr>
        <p:spPr>
          <a:xfrm>
            <a:off x="3024188" y="1016000"/>
            <a:ext cx="7556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7" name="Conector recto 6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0" name="CorelDRAW" r:id="rId4" imgW="4972028" imgH="401702" progId="CorelDraw.Graphic.24">
                  <p:embed/>
                </p:oleObj>
              </mc:Choice>
              <mc:Fallback>
                <p:oleObj name="CorelDRAW" r:id="rId4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9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078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Síntesis con Tabla o Relación Cliente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Reglas de Codd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Debatir sobre las 13 reglas de Codd (0 a la 12)</a:t>
            </a:r>
          </a:p>
        </p:txBody>
      </p:sp>
      <p:pic>
        <p:nvPicPr>
          <p:cNvPr id="24580" name="Picture 2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1592263"/>
            <a:ext cx="7643812" cy="301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3" name="CorelDRAW" r:id="rId4" imgW="4972028" imgH="401702" progId="CorelDraw.Graphic.24">
                  <p:embed/>
                </p:oleObj>
              </mc:Choice>
              <mc:Fallback>
                <p:oleObj name="CorelDRAW" r:id="rId4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3970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Modelo Relacional. Normalización. Algebra y Cálculo Relacional.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La estructura de las bases de datos relacionales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Conceptos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Normalización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Paso de E-R al modelo relacional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Proceso general del diseño de bases de datos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El álgebra relacional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CorelDRAW" r:id="rId4" imgW="4972028" imgH="401702" progId="CorelDraw.Graphic.24">
                  <p:embed/>
                </p:oleObj>
              </mc:Choice>
              <mc:Fallback>
                <p:oleObj name="CorelDRAW" r:id="rId4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92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Ejercicio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Realizar Modo Relacional  de un </a:t>
            </a:r>
            <a:r>
              <a:rPr lang="es-AR" altLang="es-AR" sz="1800" b="1">
                <a:latin typeface="Calibri" panose="020F0502020204030204" pitchFamily="34" charset="0"/>
              </a:rPr>
              <a:t>Sistema Académico</a:t>
            </a:r>
          </a:p>
        </p:txBody>
      </p:sp>
      <p:pic>
        <p:nvPicPr>
          <p:cNvPr id="25604" name="Picture 2" descr="1.3 Elaboración de Modelos Relacionales de Bases de Datos de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050" y="1881188"/>
            <a:ext cx="5508625" cy="4227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7" name="CorelDRAW" r:id="rId4" imgW="4972028" imgH="401702" progId="CorelDraw.Graphic.24">
                  <p:embed/>
                </p:oleObj>
              </mc:Choice>
              <mc:Fallback>
                <p:oleObj name="CorelDRAW" r:id="rId4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Text Box 7"/>
          <p:cNvSpPr txBox="1">
            <a:spLocks noChangeArrowheads="1"/>
          </p:cNvSpPr>
          <p:nvPr/>
        </p:nvSpPr>
        <p:spPr bwMode="auto">
          <a:xfrm>
            <a:off x="1909763" y="3305175"/>
            <a:ext cx="518477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s-ES" altLang="es-AR" sz="2800" b="1" i="1"/>
              <a:t>Fin</a:t>
            </a:r>
          </a:p>
        </p:txBody>
      </p:sp>
      <p:grpSp>
        <p:nvGrpSpPr>
          <p:cNvPr id="26628" name="Group 9"/>
          <p:cNvGrpSpPr>
            <a:grpSpLocks/>
          </p:cNvGrpSpPr>
          <p:nvPr/>
        </p:nvGrpSpPr>
        <p:grpSpPr bwMode="auto">
          <a:xfrm>
            <a:off x="1619250" y="4508500"/>
            <a:ext cx="5905500" cy="738188"/>
            <a:chOff x="657" y="3203"/>
            <a:chExt cx="3448" cy="282"/>
          </a:xfrm>
        </p:grpSpPr>
        <p:sp>
          <p:nvSpPr>
            <p:cNvPr id="26630" name="Text Box 5"/>
            <p:cNvSpPr txBox="1">
              <a:spLocks noChangeArrowheads="1"/>
            </p:cNvSpPr>
            <p:nvPr/>
          </p:nvSpPr>
          <p:spPr bwMode="auto">
            <a:xfrm>
              <a:off x="657" y="3203"/>
              <a:ext cx="1860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r" eaLnBrk="1" hangingPunct="1">
                <a:spcBef>
                  <a:spcPct val="0"/>
                </a:spcBef>
                <a:buFontTx/>
                <a:buNone/>
              </a:pPr>
              <a:r>
                <a:rPr lang="es-ES" altLang="es-AR" sz="2000" i="1">
                  <a:latin typeface="Calibri" panose="020F0502020204030204" pitchFamily="34" charset="0"/>
                </a:rPr>
                <a:t>gabruno</a:t>
              </a:r>
              <a:r>
                <a:rPr lang="en-US" altLang="es-AR" sz="2000" i="1">
                  <a:latin typeface="Calibri" panose="020F0502020204030204" pitchFamily="34" charset="0"/>
                </a:rPr>
                <a:t>@frvm.utn.edu.ar</a:t>
              </a:r>
            </a:p>
            <a:p>
              <a:pPr algn="r" eaLnBrk="1" hangingPunct="1">
                <a:spcBef>
                  <a:spcPct val="0"/>
                </a:spcBef>
                <a:buFontTx/>
                <a:buNone/>
              </a:pPr>
              <a:r>
                <a:rPr lang="en-US" altLang="es-AR" sz="2000" i="1">
                  <a:latin typeface="Calibri" panose="020F0502020204030204" pitchFamily="34" charset="0"/>
                </a:rPr>
                <a:t>pinduco@arnet.com.ar</a:t>
              </a:r>
            </a:p>
          </p:txBody>
        </p:sp>
        <p:sp>
          <p:nvSpPr>
            <p:cNvPr id="26631" name="Text Box 6"/>
            <p:cNvSpPr txBox="1">
              <a:spLocks noChangeArrowheads="1"/>
            </p:cNvSpPr>
            <p:nvPr/>
          </p:nvSpPr>
          <p:spPr bwMode="auto">
            <a:xfrm>
              <a:off x="2517" y="3215"/>
              <a:ext cx="1588" cy="27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just" eaLnBrk="1" hangingPunct="1">
                <a:spcBef>
                  <a:spcPct val="0"/>
                </a:spcBef>
                <a:buFontTx/>
                <a:buNone/>
              </a:pPr>
              <a:r>
                <a:rPr lang="es-ES" altLang="es-AR" sz="2000" b="1" i="1">
                  <a:latin typeface="Calibri" panose="020F0502020204030204" pitchFamily="34" charset="0"/>
                </a:rPr>
                <a:t>Ing. Gabriel Bruno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s-ES" altLang="es-AR" sz="2000" b="1" i="1">
                  <a:latin typeface="Calibri" panose="020F0502020204030204" pitchFamily="34" charset="0"/>
                </a:rPr>
                <a:t>Ing. Luciano Parruccia</a:t>
              </a:r>
            </a:p>
          </p:txBody>
        </p:sp>
      </p:grpSp>
      <p:sp>
        <p:nvSpPr>
          <p:cNvPr id="26629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1200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102870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Bibliografía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lvl="1" algn="just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s-AR" altLang="es-AR" sz="1800" b="1">
                <a:latin typeface="Calibri" panose="020F0502020204030204" pitchFamily="34" charset="0"/>
              </a:rPr>
              <a:t>Cap. 2 y 8</a:t>
            </a:r>
            <a:r>
              <a:rPr lang="es-AR" altLang="es-AR" sz="1800">
                <a:latin typeface="Calibri" panose="020F0502020204030204" pitchFamily="34" charset="0"/>
              </a:rPr>
              <a:t>– Fundamentos de Bases de Datos – 6° Ed.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A. Silberschatz &amp; H. Korth &amp; S. Sudarshan</a:t>
            </a:r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9" name="Conector recto 8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4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078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Modelo Relacional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Definición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La estructura de las bases de datos relacionales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Conceptos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Estructura Básica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Esquema de la base de datos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Claves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Restricciones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Lenguajes de consulta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Este modelo </a:t>
            </a:r>
            <a:r>
              <a:rPr lang="es-AR" altLang="es-AR" sz="1800" b="1">
                <a:latin typeface="Calibri" panose="020F0502020204030204" pitchFamily="34" charset="0"/>
              </a:rPr>
              <a:t>nace en 1970 </a:t>
            </a:r>
            <a:r>
              <a:rPr lang="es-AR" altLang="es-AR" sz="1800">
                <a:latin typeface="Calibri" panose="020F0502020204030204" pitchFamily="34" charset="0"/>
              </a:rPr>
              <a:t>por Dr. Edgar “Ted” Frank </a:t>
            </a:r>
            <a:r>
              <a:rPr lang="es-AR" altLang="es-AR" sz="1800" b="1">
                <a:latin typeface="Calibri" panose="020F0502020204030204" pitchFamily="34" charset="0"/>
              </a:rPr>
              <a:t>Codd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Está basado en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	la </a:t>
            </a:r>
            <a:r>
              <a:rPr lang="es-AR" altLang="es-AR" sz="1800" b="1">
                <a:latin typeface="Calibri" panose="020F0502020204030204" pitchFamily="34" charset="0"/>
              </a:rPr>
              <a:t>lógica de predicados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		 y la </a:t>
            </a:r>
            <a:r>
              <a:rPr lang="es-AR" altLang="es-AR" sz="1800" b="1">
                <a:latin typeface="Calibri" panose="020F0502020204030204" pitchFamily="34" charset="0"/>
              </a:rPr>
              <a:t>teoría de conjuntos</a:t>
            </a: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5" name="Conector recto 4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6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273925" cy="175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Definición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El modelo de datos relacional </a:t>
            </a:r>
            <a:r>
              <a:rPr lang="es-AR" altLang="es-AR" sz="1800" b="1">
                <a:latin typeface="Calibri" panose="020F0502020204030204" pitchFamily="34" charset="0"/>
              </a:rPr>
              <a:t>organiza y representa </a:t>
            </a:r>
            <a:r>
              <a:rPr lang="es-AR" altLang="es-AR" sz="1800">
                <a:latin typeface="Calibri" panose="020F0502020204030204" pitchFamily="34" charset="0"/>
              </a:rPr>
              <a:t>los datos en forma de tablas o relaciones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Una base de datos relacional es una colección de relaciones (tablas)</a:t>
            </a:r>
          </a:p>
        </p:txBody>
      </p:sp>
      <p:pic>
        <p:nvPicPr>
          <p:cNvPr id="9220" name="Imagen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0938" y="2760663"/>
            <a:ext cx="7667625" cy="336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3" name="CorelDRAW" r:id="rId4" imgW="4972028" imgH="401702" progId="CorelDraw.Graphic.24">
                  <p:embed/>
                </p:oleObj>
              </mc:Choice>
              <mc:Fallback>
                <p:oleObj name="CorelDRAW" r:id="rId4" imgW="4972028" imgH="401702" progId="CorelDraw.Graphic.24">
                  <p:embed/>
                  <p:pic>
                    <p:nvPicPr>
                      <p:cNvPr id="6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4246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La estructura de las bases de datos relacionales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Conjunto de tablas 	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</a:t>
            </a:r>
            <a:r>
              <a:rPr lang="es-AR" altLang="es-AR" sz="1800">
                <a:latin typeface="Calibri" panose="020F0502020204030204" pitchFamily="34" charset="0"/>
              </a:rPr>
              <a:t>	Representan los datos y las relaciones entre ellos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Modelo E-R </a:t>
            </a:r>
            <a:r>
              <a:rPr lang="es-AR" altLang="es-AR" sz="1800">
                <a:latin typeface="Calibri" panose="020F0502020204030204" pitchFamily="34" charset="0"/>
              </a:rPr>
              <a:t>	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 	</a:t>
            </a:r>
            <a:r>
              <a:rPr lang="es-AR" altLang="es-AR" sz="1800">
                <a:latin typeface="Calibri" panose="020F0502020204030204" pitchFamily="34" charset="0"/>
              </a:rPr>
              <a:t>Modelo Conceptual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Sirve para cualquier tipo de SGBD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Modelo Relacional</a:t>
            </a:r>
            <a:r>
              <a:rPr lang="es-AR" altLang="es-AR" sz="1800">
                <a:latin typeface="Calibri" panose="020F0502020204030204" pitchFamily="34" charset="0"/>
              </a:rPr>
              <a:t>	</a:t>
            </a:r>
            <a:r>
              <a:rPr lang="es-AR" altLang="es-AR" sz="1800">
                <a:latin typeface="Calibri" panose="020F0502020204030204" pitchFamily="34" charset="0"/>
                <a:sym typeface="Wingdings" panose="05000000000000000000" pitchFamily="2" charset="2"/>
              </a:rPr>
              <a:t> 	</a:t>
            </a:r>
            <a:r>
              <a:rPr lang="es-AR" altLang="es-AR" sz="1800">
                <a:latin typeface="Calibri" panose="020F0502020204030204" pitchFamily="34" charset="0"/>
              </a:rPr>
              <a:t>Modelo Lógico		Nivel Inferior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>
                <a:latin typeface="Calibri" panose="020F0502020204030204" pitchFamily="34" charset="0"/>
              </a:rPr>
              <a:t>	Sólo sirve para SGBD relacionales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>
                <a:latin typeface="Calibri" panose="020F0502020204030204" pitchFamily="34" charset="0"/>
              </a:rPr>
              <a:t>Modelo Relacional</a:t>
            </a:r>
            <a:r>
              <a:rPr lang="es-AR" altLang="es-AR" sz="1800">
                <a:latin typeface="Calibri" panose="020F0502020204030204" pitchFamily="34" charset="0"/>
              </a:rPr>
              <a:t>:  Describe los datos en los niveles </a:t>
            </a:r>
            <a:r>
              <a:rPr lang="es-AR" altLang="es-AR" sz="1800" b="1">
                <a:latin typeface="Calibri" panose="020F0502020204030204" pitchFamily="34" charset="0"/>
              </a:rPr>
              <a:t>lógico y de vistas</a:t>
            </a:r>
          </a:p>
        </p:txBody>
      </p:sp>
      <p:cxnSp>
        <p:nvCxnSpPr>
          <p:cNvPr id="3" name="2 Conector recto de flecha"/>
          <p:cNvCxnSpPr/>
          <p:nvPr/>
        </p:nvCxnSpPr>
        <p:spPr>
          <a:xfrm>
            <a:off x="6335713" y="2889250"/>
            <a:ext cx="0" cy="10445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7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6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a 1"/>
          <p:cNvGraphicFramePr>
            <a:graphicFrameLocks noGrp="1"/>
          </p:cNvGraphicFramePr>
          <p:nvPr/>
        </p:nvGraphicFramePr>
        <p:xfrm>
          <a:off x="1258888" y="1557338"/>
          <a:ext cx="7165975" cy="3383064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5124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05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284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445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0008">
                <a:tc>
                  <a:txBody>
                    <a:bodyPr/>
                    <a:lstStyle/>
                    <a:p>
                      <a:endParaRPr lang="es-AR" sz="1800" dirty="0"/>
                    </a:p>
                  </a:txBody>
                  <a:tcPr marL="91455" marR="91455" marT="45693" marB="45693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Representación Lógica</a:t>
                      </a:r>
                      <a:endParaRPr lang="es-AR" sz="1800" dirty="0"/>
                    </a:p>
                  </a:txBody>
                  <a:tcPr marL="91455" marR="91455" marT="45693" marB="45693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Modelo Relacional</a:t>
                      </a:r>
                      <a:endParaRPr lang="es-AR" sz="1800" dirty="0"/>
                    </a:p>
                  </a:txBody>
                  <a:tcPr marL="91455" marR="91455" marT="45693" marB="45693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Representación</a:t>
                      </a:r>
                      <a:r>
                        <a:rPr lang="es-AR" sz="1800" baseline="0" dirty="0" smtClean="0"/>
                        <a:t> Física</a:t>
                      </a:r>
                      <a:endParaRPr lang="es-AR" sz="1800" dirty="0"/>
                    </a:p>
                  </a:txBody>
                  <a:tcPr marL="91455" marR="91455" marT="45693" marB="4569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318">
                <a:tc>
                  <a:txBody>
                    <a:bodyPr/>
                    <a:lstStyle/>
                    <a:p>
                      <a:endParaRPr lang="es-AR" sz="1800" dirty="0" smtClean="0"/>
                    </a:p>
                    <a:p>
                      <a:endParaRPr lang="es-AR" sz="1800" dirty="0" smtClean="0"/>
                    </a:p>
                    <a:p>
                      <a:endParaRPr lang="es-AR" sz="1800" dirty="0"/>
                    </a:p>
                  </a:txBody>
                  <a:tcPr marL="91455" marR="91455" marT="45693" marB="45693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Tabla</a:t>
                      </a:r>
                      <a:endParaRPr lang="es-AR" sz="1800" dirty="0"/>
                    </a:p>
                  </a:txBody>
                  <a:tcPr marL="91455" marR="91455" marT="45693" marB="45693" anchor="ctr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Relación</a:t>
                      </a:r>
                      <a:endParaRPr lang="es-AR" sz="1800" dirty="0"/>
                    </a:p>
                  </a:txBody>
                  <a:tcPr marL="91455" marR="91455" marT="45693" marB="45693" anchor="ctr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Archivo Secuencial</a:t>
                      </a:r>
                    </a:p>
                  </a:txBody>
                  <a:tcPr marL="91455" marR="91455" marT="45693" marB="45693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318">
                <a:tc>
                  <a:txBody>
                    <a:bodyPr/>
                    <a:lstStyle/>
                    <a:p>
                      <a:endParaRPr lang="es-AR" sz="1800" dirty="0" smtClean="0"/>
                    </a:p>
                    <a:p>
                      <a:endParaRPr lang="es-AR" sz="1800" dirty="0" smtClean="0"/>
                    </a:p>
                    <a:p>
                      <a:endParaRPr lang="es-AR" sz="1800" dirty="0"/>
                    </a:p>
                  </a:txBody>
                  <a:tcPr marL="91455" marR="91455" marT="45693" marB="45693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Fila</a:t>
                      </a:r>
                      <a:endParaRPr lang="es-AR" sz="1800" dirty="0"/>
                    </a:p>
                  </a:txBody>
                  <a:tcPr marL="91455" marR="91455" marT="45693" marB="45693" anchor="ctr"/>
                </a:tc>
                <a:tc>
                  <a:txBody>
                    <a:bodyPr/>
                    <a:lstStyle/>
                    <a:p>
                      <a:r>
                        <a:rPr lang="es-AR" sz="1800" dirty="0" err="1" smtClean="0"/>
                        <a:t>Tupla</a:t>
                      </a:r>
                      <a:endParaRPr lang="es-AR" sz="1800" dirty="0"/>
                    </a:p>
                  </a:txBody>
                  <a:tcPr marL="91455" marR="91455" marT="45693" marB="45693" anchor="ctr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Registro</a:t>
                      </a:r>
                    </a:p>
                  </a:txBody>
                  <a:tcPr marL="91455" marR="91455" marT="45693" marB="45693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318">
                <a:tc>
                  <a:txBody>
                    <a:bodyPr/>
                    <a:lstStyle/>
                    <a:p>
                      <a:endParaRPr lang="es-AR" sz="1800" dirty="0" smtClean="0"/>
                    </a:p>
                    <a:p>
                      <a:endParaRPr lang="es-AR" sz="1800" dirty="0" smtClean="0"/>
                    </a:p>
                    <a:p>
                      <a:endParaRPr lang="es-AR" sz="1800" dirty="0"/>
                    </a:p>
                  </a:txBody>
                  <a:tcPr marL="91455" marR="91455" marT="45693" marB="45693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Columna</a:t>
                      </a:r>
                      <a:endParaRPr lang="es-AR" sz="1800" dirty="0"/>
                    </a:p>
                  </a:txBody>
                  <a:tcPr marL="91455" marR="91455" marT="45693" marB="45693" anchor="ctr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Atributo</a:t>
                      </a:r>
                      <a:endParaRPr lang="es-AR" sz="1800" dirty="0"/>
                    </a:p>
                  </a:txBody>
                  <a:tcPr marL="91455" marR="91455" marT="45693" marB="45693" anchor="ctr"/>
                </a:tc>
                <a:tc>
                  <a:txBody>
                    <a:bodyPr/>
                    <a:lstStyle/>
                    <a:p>
                      <a:r>
                        <a:rPr lang="es-AR" sz="1800" dirty="0" smtClean="0"/>
                        <a:t>Campo</a:t>
                      </a:r>
                    </a:p>
                  </a:txBody>
                  <a:tcPr marL="91455" marR="91455" marT="45693" marB="45693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1287" name="Imagen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2312988"/>
            <a:ext cx="1100137" cy="684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8" name="Imagen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163" y="3249613"/>
            <a:ext cx="1112837" cy="692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9" name="Imagen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63" y="4149725"/>
            <a:ext cx="1100137" cy="684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2" name="CorelDRAW" r:id="rId6" imgW="4972028" imgH="401702" progId="CorelDraw.Graphic.24">
                  <p:embed/>
                </p:oleObj>
              </mc:Choice>
              <mc:Fallback>
                <p:oleObj name="CorelDRAW" r:id="rId6" imgW="4972028" imgH="401702" progId="CorelDraw.Graphic.24">
                  <p:embed/>
                  <p:pic>
                    <p:nvPicPr>
                      <p:cNvPr id="6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b="1" dirty="0" smtClean="0">
                <a:latin typeface="Calibri" panose="020F0502020204030204" pitchFamily="34" charset="0"/>
              </a:rPr>
              <a:t>Conceptos: </a:t>
            </a:r>
            <a:r>
              <a:rPr lang="es-AR" altLang="es-AR" sz="1800" dirty="0" smtClean="0">
                <a:latin typeface="Calibri" panose="020F0502020204030204" pitchFamily="34" charset="0"/>
              </a:rPr>
              <a:t>Estructura Básica</a:t>
            </a: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endParaRPr lang="es-AR" altLang="es-AR" sz="1800" dirty="0" smtClean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Conjunto de tablas	</a:t>
            </a:r>
            <a:r>
              <a:rPr lang="es-AR" altLang="es-AR" sz="1800" dirty="0" smtClean="0">
                <a:latin typeface="Calibri" panose="020F0502020204030204" pitchFamily="34" charset="0"/>
                <a:sym typeface="Wingdings" panose="05000000000000000000" pitchFamily="2" charset="2"/>
              </a:rPr>
              <a:t>	</a:t>
            </a:r>
            <a:r>
              <a:rPr lang="es-AR" altLang="es-AR" sz="1800" dirty="0" smtClean="0">
                <a:latin typeface="Calibri" panose="020F0502020204030204" pitchFamily="34" charset="0"/>
              </a:rPr>
              <a:t>Se le asigna un nombre exclusivo</a:t>
            </a: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endParaRPr lang="es-AR" altLang="es-AR" sz="1800" dirty="0" smtClean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Cada fila de la tabla representa una relación entre un conjunto de valores. </a:t>
            </a: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endParaRPr lang="es-AR" altLang="es-AR" sz="1800" dirty="0" smtClean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Asociando el modelo E-R</a:t>
            </a:r>
          </a:p>
          <a:p>
            <a:pPr lvl="1"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Cada tabla es un conjunto de entidades</a:t>
            </a:r>
          </a:p>
          <a:p>
            <a:pPr lvl="1"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Cada fila es una entidad			</a:t>
            </a:r>
          </a:p>
          <a:p>
            <a:pPr lvl="1" algn="just" eaLnBrk="1" hangingPunct="1">
              <a:spcBef>
                <a:spcPct val="0"/>
              </a:spcBef>
              <a:buFontTx/>
              <a:buNone/>
              <a:defRPr/>
            </a:pPr>
            <a:endParaRPr lang="es-AR" altLang="es-AR" sz="1800" dirty="0" smtClean="0">
              <a:latin typeface="Calibri" panose="020F0502020204030204" pitchFamily="34" charset="0"/>
            </a:endParaRPr>
          </a:p>
          <a:p>
            <a:pPr marL="0" lvl="1" algn="just" eaLnBrk="1" hangingPunct="1">
              <a:spcBef>
                <a:spcPct val="0"/>
              </a:spcBef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Ejemplo </a:t>
            </a:r>
            <a:r>
              <a:rPr lang="es-AR" altLang="es-AR" sz="1800" b="1" dirty="0" smtClean="0">
                <a:latin typeface="Calibri" panose="020F0502020204030204" pitchFamily="34" charset="0"/>
              </a:rPr>
              <a:t>Cuenta</a:t>
            </a:r>
            <a:r>
              <a:rPr lang="es-AR" altLang="es-AR" sz="1800" dirty="0">
                <a:latin typeface="Calibri" panose="020F0502020204030204" pitchFamily="34" charset="0"/>
              </a:rPr>
              <a:t>				    Tabla Cuenta</a:t>
            </a:r>
          </a:p>
          <a:p>
            <a:pPr marL="0" lvl="1" algn="just" eaLnBrk="1" hangingPunct="1">
              <a:spcBef>
                <a:spcPct val="0"/>
              </a:spcBef>
              <a:buFontTx/>
              <a:buNone/>
              <a:defRPr/>
            </a:pPr>
            <a:endParaRPr lang="es-AR" altLang="es-AR" sz="1800" b="1" dirty="0" smtClean="0">
              <a:latin typeface="Calibri" panose="020F0502020204030204" pitchFamily="34" charset="0"/>
            </a:endParaRPr>
          </a:p>
          <a:p>
            <a:pPr marL="0" lvl="1"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Tiene 3 </a:t>
            </a:r>
            <a:r>
              <a:rPr lang="es-AR" altLang="es-AR" sz="1800" b="1" dirty="0" smtClean="0">
                <a:latin typeface="Calibri" panose="020F0502020204030204" pitchFamily="34" charset="0"/>
              </a:rPr>
              <a:t>cabeceras</a:t>
            </a:r>
            <a:r>
              <a:rPr lang="es-AR" altLang="es-AR" sz="1800" dirty="0" smtClean="0">
                <a:latin typeface="Calibri" panose="020F0502020204030204" pitchFamily="34" charset="0"/>
              </a:rPr>
              <a:t> de columna</a:t>
            </a: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	número-cuenta</a:t>
            </a: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	nombre-sucursal</a:t>
            </a: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	Saldo</a:t>
            </a: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endParaRPr lang="es-AR" altLang="es-AR" sz="1800" dirty="0" smtClean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Estas cabeceras se</a:t>
            </a:r>
          </a:p>
          <a:p>
            <a:pPr algn="just" eaLnBrk="1" hangingPunct="1">
              <a:spcBef>
                <a:spcPct val="0"/>
              </a:spcBef>
              <a:buFontTx/>
              <a:buNone/>
              <a:defRPr/>
            </a:pPr>
            <a:r>
              <a:rPr lang="es-AR" altLang="es-AR" sz="1800" dirty="0" smtClean="0">
                <a:latin typeface="Calibri" panose="020F0502020204030204" pitchFamily="34" charset="0"/>
              </a:rPr>
              <a:t>denominan </a:t>
            </a:r>
            <a:r>
              <a:rPr lang="es-AR" altLang="es-AR" sz="1800" b="1" dirty="0" smtClean="0">
                <a:latin typeface="Calibri" panose="020F0502020204030204" pitchFamily="34" charset="0"/>
              </a:rPr>
              <a:t>atributos</a:t>
            </a:r>
            <a:r>
              <a:rPr lang="es-AR" altLang="es-AR" sz="1800" dirty="0" smtClean="0">
                <a:latin typeface="Calibri" panose="020F0502020204030204" pitchFamily="34" charset="0"/>
              </a:rPr>
              <a:t>.</a:t>
            </a:r>
          </a:p>
        </p:txBody>
      </p:sp>
      <p:pic>
        <p:nvPicPr>
          <p:cNvPr id="12292" name="Imagen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438" y="4005064"/>
            <a:ext cx="4068762" cy="2005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5" name="CorelDRAW" r:id="rId4" imgW="4972028" imgH="401702" progId="CorelDraw.Graphic.24">
                  <p:embed/>
                </p:oleObj>
              </mc:Choice>
              <mc:Fallback>
                <p:oleObj name="CorelDRAW" r:id="rId4" imgW="4972028" imgH="401702" progId="CorelDraw.Graphic.24">
                  <p:embed/>
                  <p:pic>
                    <p:nvPicPr>
                      <p:cNvPr id="6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Dominio </a:t>
            </a:r>
            <a:r>
              <a:rPr lang="es-AR" altLang="es-AR" sz="1800" dirty="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 dirty="0">
                <a:latin typeface="Calibri" panose="020F0502020204030204" pitchFamily="34" charset="0"/>
              </a:rPr>
              <a:t>Cada atributo pertenece a un conjunto de valores permitidos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Por ejemplo: para el atributo nombre-sucursal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el dominio es el conjunto de los nombres de las sucursales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Del ejemplo </a:t>
            </a:r>
            <a:r>
              <a:rPr lang="es-AR" altLang="es-AR" sz="1800" b="1" dirty="0">
                <a:latin typeface="Calibri" panose="020F0502020204030204" pitchFamily="34" charset="0"/>
              </a:rPr>
              <a:t>Cuenta</a:t>
            </a:r>
            <a:r>
              <a:rPr lang="es-AR" altLang="es-AR" sz="1800" dirty="0">
                <a:latin typeface="Calibri" panose="020F0502020204030204" pitchFamily="34" charset="0"/>
              </a:rPr>
              <a:t>, supongamos que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</a:t>
            </a:r>
            <a:r>
              <a:rPr lang="es-AR" altLang="es-AR" sz="1800" b="1" i="1" dirty="0">
                <a:latin typeface="Calibri" panose="020F0502020204030204" pitchFamily="34" charset="0"/>
              </a:rPr>
              <a:t>D1</a:t>
            </a:r>
            <a:r>
              <a:rPr lang="es-AR" altLang="es-AR" sz="1800" dirty="0">
                <a:latin typeface="Calibri" panose="020F0502020204030204" pitchFamily="34" charset="0"/>
              </a:rPr>
              <a:t> denota el conjunto de todos los números de cuenta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i="1" dirty="0">
                <a:latin typeface="Calibri" panose="020F0502020204030204" pitchFamily="34" charset="0"/>
              </a:rPr>
              <a:t>	</a:t>
            </a:r>
            <a:r>
              <a:rPr lang="es-AR" altLang="es-AR" sz="1800" b="1" i="1" dirty="0">
                <a:latin typeface="Calibri" panose="020F0502020204030204" pitchFamily="34" charset="0"/>
              </a:rPr>
              <a:t>D2</a:t>
            </a:r>
            <a:r>
              <a:rPr lang="es-AR" altLang="es-AR" sz="1800" i="1" dirty="0">
                <a:latin typeface="Calibri" panose="020F0502020204030204" pitchFamily="34" charset="0"/>
              </a:rPr>
              <a:t> </a:t>
            </a:r>
            <a:r>
              <a:rPr lang="es-AR" altLang="es-AR" sz="1800" dirty="0">
                <a:latin typeface="Calibri" panose="020F0502020204030204" pitchFamily="34" charset="0"/>
              </a:rPr>
              <a:t>el conjunto de todos los nombres de sucursal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i="1" dirty="0">
                <a:latin typeface="Calibri" panose="020F0502020204030204" pitchFamily="34" charset="0"/>
              </a:rPr>
              <a:t>	</a:t>
            </a:r>
            <a:r>
              <a:rPr lang="es-AR" altLang="es-AR" sz="1800" b="1" i="1" dirty="0">
                <a:latin typeface="Calibri" panose="020F0502020204030204" pitchFamily="34" charset="0"/>
              </a:rPr>
              <a:t>D3</a:t>
            </a:r>
            <a:r>
              <a:rPr lang="es-AR" altLang="es-AR" sz="1800" i="1" dirty="0">
                <a:latin typeface="Calibri" panose="020F0502020204030204" pitchFamily="34" charset="0"/>
              </a:rPr>
              <a:t> </a:t>
            </a:r>
            <a:r>
              <a:rPr lang="es-AR" altLang="es-AR" sz="1800" dirty="0">
                <a:latin typeface="Calibri" panose="020F0502020204030204" pitchFamily="34" charset="0"/>
              </a:rPr>
              <a:t>el conjunto de los saldos.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 smtClean="0">
                <a:latin typeface="Calibri" panose="020F0502020204030204" pitchFamily="34" charset="0"/>
              </a:rPr>
              <a:t>Todas </a:t>
            </a:r>
            <a:r>
              <a:rPr lang="es-AR" altLang="es-AR" sz="1800" dirty="0">
                <a:latin typeface="Calibri" panose="020F0502020204030204" pitchFamily="34" charset="0"/>
              </a:rPr>
              <a:t>las filas de cuenta deben consistir en una </a:t>
            </a:r>
            <a:r>
              <a:rPr lang="es-AR" altLang="es-AR" sz="1800" dirty="0" err="1">
                <a:latin typeface="Calibri" panose="020F0502020204030204" pitchFamily="34" charset="0"/>
              </a:rPr>
              <a:t>tupla</a:t>
            </a:r>
            <a:r>
              <a:rPr lang="es-AR" altLang="es-AR" sz="1800" dirty="0">
                <a:latin typeface="Calibri" panose="020F0502020204030204" pitchFamily="34" charset="0"/>
              </a:rPr>
              <a:t> (</a:t>
            </a:r>
            <a:r>
              <a:rPr lang="es-AR" altLang="es-AR" sz="1800" i="1" dirty="0">
                <a:latin typeface="Calibri" panose="020F0502020204030204" pitchFamily="34" charset="0"/>
              </a:rPr>
              <a:t>v1, v2, v3</a:t>
            </a:r>
            <a:r>
              <a:rPr lang="es-AR" altLang="es-AR" sz="1800" dirty="0">
                <a:latin typeface="Calibri" panose="020F0502020204030204" pitchFamily="34" charset="0"/>
              </a:rPr>
              <a:t>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donde </a:t>
            </a:r>
            <a:r>
              <a:rPr lang="es-AR" altLang="es-AR" sz="1800" i="1" dirty="0">
                <a:latin typeface="Calibri" panose="020F0502020204030204" pitchFamily="34" charset="0"/>
              </a:rPr>
              <a:t>v1</a:t>
            </a:r>
            <a:r>
              <a:rPr lang="es-AR" altLang="es-AR" sz="1800" dirty="0">
                <a:latin typeface="Calibri" panose="020F0502020204030204" pitchFamily="34" charset="0"/>
              </a:rPr>
              <a:t> es un número de cuenta (es decir, </a:t>
            </a:r>
            <a:r>
              <a:rPr lang="es-AR" altLang="es-AR" sz="1800" i="1" dirty="0">
                <a:latin typeface="Calibri" panose="020F0502020204030204" pitchFamily="34" charset="0"/>
              </a:rPr>
              <a:t>v1</a:t>
            </a:r>
            <a:r>
              <a:rPr lang="es-AR" altLang="es-AR" sz="1800" dirty="0">
                <a:latin typeface="Calibri" panose="020F0502020204030204" pitchFamily="34" charset="0"/>
              </a:rPr>
              <a:t> está en el dominio </a:t>
            </a:r>
            <a:r>
              <a:rPr lang="es-AR" altLang="es-AR" sz="1800" i="1" dirty="0">
                <a:latin typeface="Calibri" panose="020F0502020204030204" pitchFamily="34" charset="0"/>
              </a:rPr>
              <a:t>D1</a:t>
            </a:r>
            <a:r>
              <a:rPr lang="es-AR" altLang="es-AR" sz="1800" dirty="0">
                <a:latin typeface="Calibri" panose="020F0502020204030204" pitchFamily="34" charset="0"/>
              </a:rPr>
              <a:t>), 	</a:t>
            </a:r>
            <a:r>
              <a:rPr lang="es-AR" altLang="es-AR" sz="1800" i="1" dirty="0">
                <a:latin typeface="Calibri" panose="020F0502020204030204" pitchFamily="34" charset="0"/>
              </a:rPr>
              <a:t>v2</a:t>
            </a:r>
            <a:r>
              <a:rPr lang="es-AR" altLang="es-AR" sz="1800" dirty="0">
                <a:latin typeface="Calibri" panose="020F0502020204030204" pitchFamily="34" charset="0"/>
              </a:rPr>
              <a:t> es un nombre de sucursal (es decir, </a:t>
            </a:r>
            <a:r>
              <a:rPr lang="es-AR" altLang="es-AR" sz="1800" i="1" dirty="0">
                <a:latin typeface="Calibri" panose="020F0502020204030204" pitchFamily="34" charset="0"/>
              </a:rPr>
              <a:t>v2</a:t>
            </a:r>
            <a:r>
              <a:rPr lang="es-AR" altLang="es-AR" sz="1800" dirty="0">
                <a:latin typeface="Calibri" panose="020F0502020204030204" pitchFamily="34" charset="0"/>
              </a:rPr>
              <a:t> está en el dominio </a:t>
            </a:r>
            <a:r>
              <a:rPr lang="es-AR" altLang="es-AR" sz="1800" i="1" dirty="0">
                <a:latin typeface="Calibri" panose="020F0502020204030204" pitchFamily="34" charset="0"/>
              </a:rPr>
              <a:t>D2</a:t>
            </a:r>
            <a:r>
              <a:rPr lang="es-AR" altLang="es-AR" sz="1800" dirty="0">
                <a:latin typeface="Calibri" panose="020F0502020204030204" pitchFamily="34" charset="0"/>
              </a:rPr>
              <a:t>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</a:t>
            </a:r>
            <a:r>
              <a:rPr lang="es-AR" altLang="es-AR" sz="1800" i="1" dirty="0">
                <a:latin typeface="Calibri" panose="020F0502020204030204" pitchFamily="34" charset="0"/>
              </a:rPr>
              <a:t>v3</a:t>
            </a:r>
            <a:r>
              <a:rPr lang="es-AR" altLang="es-AR" sz="1800" dirty="0">
                <a:latin typeface="Calibri" panose="020F0502020204030204" pitchFamily="34" charset="0"/>
              </a:rPr>
              <a:t> es un saldo (es decir, </a:t>
            </a:r>
            <a:r>
              <a:rPr lang="es-AR" altLang="es-AR" sz="1800" i="1" dirty="0">
                <a:latin typeface="Calibri" panose="020F0502020204030204" pitchFamily="34" charset="0"/>
              </a:rPr>
              <a:t>v3</a:t>
            </a:r>
            <a:r>
              <a:rPr lang="es-AR" altLang="es-AR" sz="1800" dirty="0">
                <a:latin typeface="Calibri" panose="020F0502020204030204" pitchFamily="34" charset="0"/>
              </a:rPr>
              <a:t> está en el dominio </a:t>
            </a:r>
            <a:r>
              <a:rPr lang="es-AR" altLang="es-AR" sz="1800" i="1" dirty="0">
                <a:latin typeface="Calibri" panose="020F0502020204030204" pitchFamily="34" charset="0"/>
              </a:rPr>
              <a:t>D3</a:t>
            </a:r>
            <a:r>
              <a:rPr lang="es-AR" altLang="es-AR" sz="1800" dirty="0">
                <a:latin typeface="Calibri" panose="020F0502020204030204" pitchFamily="34" charset="0"/>
              </a:rPr>
              <a:t>)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Cuenta sólo contendrá un subconjunto del conjunto de todas las filas posibles. Por tanto, cuenta es un subconjunto de </a:t>
            </a:r>
            <a:r>
              <a:rPr lang="es-AR" altLang="es-AR" sz="1800" i="1" dirty="0">
                <a:latin typeface="Calibri" panose="020F0502020204030204" pitchFamily="34" charset="0"/>
              </a:rPr>
              <a:t>D1 × D2 × D3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Genéricamente </a:t>
            </a:r>
            <a:r>
              <a:rPr lang="es-AR" altLang="es-AR" sz="1800" dirty="0">
                <a:latin typeface="Calibri" panose="020F0502020204030204" pitchFamily="34" charset="0"/>
              </a:rPr>
              <a:t>una tabla de </a:t>
            </a:r>
            <a:r>
              <a:rPr lang="es-AR" altLang="es-AR" sz="1800" i="1" dirty="0">
                <a:latin typeface="Calibri" panose="020F0502020204030204" pitchFamily="34" charset="0"/>
              </a:rPr>
              <a:t>n</a:t>
            </a:r>
            <a:r>
              <a:rPr lang="es-AR" altLang="es-AR" sz="1800" dirty="0">
                <a:latin typeface="Calibri" panose="020F0502020204030204" pitchFamily="34" charset="0"/>
              </a:rPr>
              <a:t> atributos debe ser un subconjunto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i="1" dirty="0">
                <a:latin typeface="Calibri" panose="020F0502020204030204" pitchFamily="34" charset="0"/>
              </a:rPr>
              <a:t>	D1 × D2 × … × </a:t>
            </a:r>
            <a:r>
              <a:rPr lang="es-AR" altLang="es-AR" sz="1800" i="1" dirty="0" err="1">
                <a:latin typeface="Calibri" panose="020F0502020204030204" pitchFamily="34" charset="0"/>
              </a:rPr>
              <a:t>Dn</a:t>
            </a:r>
            <a:r>
              <a:rPr lang="es-AR" altLang="es-AR" sz="1800" i="1" dirty="0">
                <a:latin typeface="Calibri" panose="020F0502020204030204" pitchFamily="34" charset="0"/>
              </a:rPr>
              <a:t> – 1 × </a:t>
            </a:r>
            <a:r>
              <a:rPr lang="es-AR" altLang="es-AR" sz="1800" i="1" dirty="0" err="1">
                <a:latin typeface="Calibri" panose="020F0502020204030204" pitchFamily="34" charset="0"/>
              </a:rPr>
              <a:t>Dn</a:t>
            </a:r>
            <a:r>
              <a:rPr lang="es-AR" altLang="es-AR" sz="1800" i="1" dirty="0">
                <a:latin typeface="Calibri" panose="020F0502020204030204" pitchFamily="34" charset="0"/>
              </a:rPr>
              <a:t>.</a:t>
            </a:r>
          </a:p>
        </p:txBody>
      </p:sp>
      <p:pic>
        <p:nvPicPr>
          <p:cNvPr id="13316" name="Imagen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024"/>
          <a:stretch>
            <a:fillRect/>
          </a:stretch>
        </p:blipFill>
        <p:spPr bwMode="auto">
          <a:xfrm>
            <a:off x="5535613" y="2060575"/>
            <a:ext cx="292417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7" name="Conector recto 6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9" name="CorelDRAW" r:id="rId4" imgW="4972028" imgH="401702" progId="CorelDraw.Graphic.24">
                  <p:embed/>
                </p:oleObj>
              </mc:Choice>
              <mc:Fallback>
                <p:oleObj name="CorelDRAW" r:id="rId4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Text Box 2"/>
          <p:cNvSpPr txBox="1">
            <a:spLocks noChangeArrowheads="1"/>
          </p:cNvSpPr>
          <p:nvPr/>
        </p:nvSpPr>
        <p:spPr bwMode="auto">
          <a:xfrm>
            <a:off x="1042988" y="846138"/>
            <a:ext cx="7777162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Términos matemáticos </a:t>
            </a:r>
            <a:r>
              <a:rPr lang="es-AR" altLang="es-AR" sz="1800" dirty="0">
                <a:latin typeface="Calibri" panose="020F0502020204030204" pitchFamily="34" charset="0"/>
                <a:sym typeface="Wingdings" panose="05000000000000000000" pitchFamily="2" charset="2"/>
              </a:rPr>
              <a:t>	</a:t>
            </a:r>
            <a:r>
              <a:rPr lang="es-AR" altLang="es-AR" sz="1800" dirty="0">
                <a:latin typeface="Calibri" panose="020F0502020204030204" pitchFamily="34" charset="0"/>
              </a:rPr>
              <a:t>relación y </a:t>
            </a:r>
            <a:r>
              <a:rPr lang="es-AR" altLang="es-AR" sz="1800" dirty="0" err="1">
                <a:latin typeface="Calibri" panose="020F0502020204030204" pitchFamily="34" charset="0"/>
              </a:rPr>
              <a:t>tupla</a:t>
            </a: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	Por</a:t>
            </a:r>
            <a:r>
              <a:rPr lang="es-AR" altLang="es-AR" sz="1800" dirty="0">
                <a:latin typeface="Calibri" panose="020F0502020204030204" pitchFamily="34" charset="0"/>
                <a:sym typeface="Wingdings" panose="05000000000000000000" pitchFamily="2" charset="2"/>
              </a:rPr>
              <a:t>	</a:t>
            </a:r>
            <a:r>
              <a:rPr lang="es-AR" altLang="es-AR" sz="1800" dirty="0">
                <a:latin typeface="Calibri" panose="020F0502020204030204" pitchFamily="34" charset="0"/>
              </a:rPr>
              <a:t>tabla y fila o registro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El </a:t>
            </a:r>
            <a:r>
              <a:rPr lang="es-AR" altLang="es-AR" sz="1800" b="1" dirty="0">
                <a:latin typeface="Calibri" panose="020F0502020204030204" pitchFamily="34" charset="0"/>
              </a:rPr>
              <a:t>orden</a:t>
            </a:r>
            <a:r>
              <a:rPr lang="es-AR" altLang="es-AR" sz="1800" dirty="0">
                <a:latin typeface="Calibri" panose="020F0502020204030204" pitchFamily="34" charset="0"/>
              </a:rPr>
              <a:t> en que aparecen las </a:t>
            </a:r>
            <a:r>
              <a:rPr lang="es-AR" altLang="es-AR" sz="1800" b="1" dirty="0" err="1">
                <a:latin typeface="Calibri" panose="020F0502020204030204" pitchFamily="34" charset="0"/>
              </a:rPr>
              <a:t>tuplas</a:t>
            </a:r>
            <a:r>
              <a:rPr lang="es-AR" altLang="es-AR" sz="1800" dirty="0">
                <a:latin typeface="Calibri" panose="020F0502020204030204" pitchFamily="34" charset="0"/>
              </a:rPr>
              <a:t> en una relación es </a:t>
            </a:r>
            <a:r>
              <a:rPr lang="es-AR" altLang="es-AR" sz="1800" b="1" dirty="0">
                <a:latin typeface="Calibri" panose="020F0502020204030204" pitchFamily="34" charset="0"/>
              </a:rPr>
              <a:t>irrelevante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Para todas las relaciones r, los dominios de todos los atributos de r deben ser atómicos.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Dominio Atómico </a:t>
            </a:r>
            <a:r>
              <a:rPr lang="es-AR" altLang="es-AR" sz="1800" dirty="0">
                <a:latin typeface="Calibri" panose="020F0502020204030204" pitchFamily="34" charset="0"/>
                <a:sym typeface="Wingdings" panose="05000000000000000000" pitchFamily="2" charset="2"/>
              </a:rPr>
              <a:t>	es cuando l</a:t>
            </a:r>
            <a:r>
              <a:rPr lang="es-AR" altLang="es-AR" sz="1800" dirty="0">
                <a:latin typeface="Calibri" panose="020F0502020204030204" pitchFamily="34" charset="0"/>
              </a:rPr>
              <a:t>os elementos del dominio se consideran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		unidades indivisibles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 smtClean="0">
                <a:latin typeface="Calibri" panose="020F0502020204030204" pitchFamily="34" charset="0"/>
              </a:rPr>
              <a:t>Varios </a:t>
            </a:r>
            <a:r>
              <a:rPr lang="es-AR" altLang="es-AR" sz="1800" dirty="0">
                <a:latin typeface="Calibri" panose="020F0502020204030204" pitchFamily="34" charset="0"/>
              </a:rPr>
              <a:t>atributos pueden tener el </a:t>
            </a:r>
            <a:r>
              <a:rPr lang="es-AR" altLang="es-AR" sz="1800" b="1" dirty="0">
                <a:latin typeface="Calibri" panose="020F0502020204030204" pitchFamily="34" charset="0"/>
              </a:rPr>
              <a:t>mismo</a:t>
            </a:r>
            <a:r>
              <a:rPr lang="es-AR" altLang="es-AR" sz="1800" dirty="0">
                <a:latin typeface="Calibri" panose="020F0502020204030204" pitchFamily="34" charset="0"/>
              </a:rPr>
              <a:t> </a:t>
            </a:r>
            <a:r>
              <a:rPr lang="es-AR" altLang="es-AR" sz="1800" b="1" dirty="0">
                <a:latin typeface="Calibri" panose="020F0502020204030204" pitchFamily="34" charset="0"/>
              </a:rPr>
              <a:t>dominio</a:t>
            </a:r>
            <a:r>
              <a:rPr lang="es-AR" altLang="es-AR" sz="1800" dirty="0">
                <a:latin typeface="Calibri" panose="020F0502020204030204" pitchFamily="34" charset="0"/>
              </a:rPr>
              <a:t>.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Por </a:t>
            </a:r>
            <a:r>
              <a:rPr lang="es-AR" altLang="es-AR" sz="1800" b="1" dirty="0">
                <a:latin typeface="Calibri" panose="020F0502020204030204" pitchFamily="34" charset="0"/>
              </a:rPr>
              <a:t>ejemplo</a:t>
            </a:r>
            <a:r>
              <a:rPr lang="es-AR" altLang="es-AR" sz="1800" dirty="0">
                <a:latin typeface="Calibri" panose="020F0502020204030204" pitchFamily="34" charset="0"/>
              </a:rPr>
              <a:t>	nombre-cliente		conjunto de todos los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		nombre-empleado		nombres de personas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es-AR" altLang="es-AR" sz="1800" b="1" dirty="0">
              <a:latin typeface="Calibri" panose="020F0502020204030204" pitchFamily="34" charset="0"/>
            </a:endParaRP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Nivel físico </a:t>
            </a:r>
            <a:r>
              <a:rPr lang="es-AR" altLang="es-AR" sz="1800" dirty="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 dirty="0">
                <a:latin typeface="Calibri" panose="020F0502020204030204" pitchFamily="34" charset="0"/>
              </a:rPr>
              <a:t>son cadenas de caracteres. 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Nivel lógico </a:t>
            </a:r>
            <a:r>
              <a:rPr lang="es-AR" altLang="es-AR" sz="1800" dirty="0">
                <a:latin typeface="Calibri" panose="020F0502020204030204" pitchFamily="34" charset="0"/>
                <a:sym typeface="Wingdings" panose="05000000000000000000" pitchFamily="2" charset="2"/>
              </a:rPr>
              <a:t> </a:t>
            </a:r>
            <a:r>
              <a:rPr lang="es-AR" altLang="es-AR" sz="1800" dirty="0">
                <a:latin typeface="Calibri" panose="020F0502020204030204" pitchFamily="34" charset="0"/>
              </a:rPr>
              <a:t>puede que se desee que nombre-cliente y nombre-empleado tengan dominios diferentes.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b="1" dirty="0">
                <a:latin typeface="Calibri" panose="020F0502020204030204" pitchFamily="34" charset="0"/>
              </a:rPr>
              <a:t>Nulo</a:t>
            </a:r>
            <a:r>
              <a:rPr lang="es-AR" altLang="es-AR" sz="1800" dirty="0">
                <a:latin typeface="Calibri" panose="020F0502020204030204" pitchFamily="34" charset="0"/>
              </a:rPr>
              <a:t> o </a:t>
            </a:r>
            <a:r>
              <a:rPr lang="es-AR" altLang="es-AR" sz="1800" b="1" dirty="0" err="1">
                <a:latin typeface="Calibri" panose="020F0502020204030204" pitchFamily="34" charset="0"/>
              </a:rPr>
              <a:t>Null</a:t>
            </a:r>
            <a:r>
              <a:rPr lang="es-AR" altLang="es-AR" sz="1800" b="1" dirty="0">
                <a:latin typeface="Calibri" panose="020F0502020204030204" pitchFamily="34" charset="0"/>
              </a:rPr>
              <a:t>	</a:t>
            </a:r>
            <a:r>
              <a:rPr lang="es-AR" altLang="es-AR" sz="1800" dirty="0">
                <a:latin typeface="Calibri" panose="020F0502020204030204" pitchFamily="34" charset="0"/>
                <a:sym typeface="Wingdings" panose="05000000000000000000" pitchFamily="2" charset="2"/>
              </a:rPr>
              <a:t> está en </a:t>
            </a:r>
            <a:r>
              <a:rPr lang="es-AR" altLang="es-AR" sz="1800" dirty="0">
                <a:latin typeface="Calibri" panose="020F0502020204030204" pitchFamily="34" charset="0"/>
              </a:rPr>
              <a:t>todos los dominios posibles</a:t>
            </a:r>
          </a:p>
          <a:p>
            <a:pPr algn="just" eaLnBrk="1" hangingPunct="1">
              <a:spcBef>
                <a:spcPct val="0"/>
              </a:spcBef>
              <a:buFontTx/>
              <a:buNone/>
            </a:pPr>
            <a:r>
              <a:rPr lang="es-AR" altLang="es-AR" sz="1800" dirty="0">
                <a:latin typeface="Calibri" panose="020F0502020204030204" pitchFamily="34" charset="0"/>
              </a:rPr>
              <a:t>		</a:t>
            </a:r>
            <a:r>
              <a:rPr lang="es-AR" altLang="es-AR" sz="1800" dirty="0">
                <a:latin typeface="Calibri" panose="020F0502020204030204" pitchFamily="34" charset="0"/>
                <a:sym typeface="Wingdings" panose="05000000000000000000" pitchFamily="2" charset="2"/>
              </a:rPr>
              <a:t> el </a:t>
            </a:r>
            <a:r>
              <a:rPr lang="es-AR" altLang="es-AR" sz="1800" dirty="0">
                <a:latin typeface="Calibri" panose="020F0502020204030204" pitchFamily="34" charset="0"/>
              </a:rPr>
              <a:t>valor es desconocido o no existe.</a:t>
            </a:r>
          </a:p>
        </p:txBody>
      </p:sp>
      <p:sp>
        <p:nvSpPr>
          <p:cNvPr id="2" name="1 Cerrar llave"/>
          <p:cNvSpPr/>
          <p:nvPr/>
        </p:nvSpPr>
        <p:spPr>
          <a:xfrm>
            <a:off x="6048375" y="4221163"/>
            <a:ext cx="71438" cy="43338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AR"/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2411413" y="152400"/>
            <a:ext cx="59055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spcBef>
                <a:spcPct val="0"/>
              </a:spcBef>
              <a:buFontTx/>
              <a:buNone/>
            </a:pPr>
            <a:r>
              <a:rPr lang="es-ES" altLang="es-ES" sz="2000" b="1" i="1" dirty="0">
                <a:solidFill>
                  <a:schemeClr val="accent5"/>
                </a:solidFill>
              </a:rPr>
              <a:t>Modelo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Relacional </a:t>
            </a:r>
            <a:r>
              <a:rPr lang="es-ES" altLang="es-ES" sz="2000" b="1" i="1" dirty="0">
                <a:solidFill>
                  <a:schemeClr val="accent5"/>
                </a:solidFill>
              </a:rPr>
              <a:t>– Unidad </a:t>
            </a:r>
            <a:r>
              <a:rPr lang="es-ES" altLang="es-ES" sz="2000" b="1" i="1" dirty="0" smtClean="0">
                <a:solidFill>
                  <a:schemeClr val="accent5"/>
                </a:solidFill>
              </a:rPr>
              <a:t>3</a:t>
            </a:r>
            <a:endParaRPr lang="es-ES" altLang="es-ES" sz="2000" b="1" i="1" dirty="0">
              <a:solidFill>
                <a:schemeClr val="accent5"/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>
            <a:off x="0" y="577850"/>
            <a:ext cx="8316913" cy="0"/>
          </a:xfrm>
          <a:prstGeom prst="line">
            <a:avLst/>
          </a:prstGeom>
          <a:ln w="57150"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Objeto 9"/>
          <p:cNvGraphicFramePr>
            <a:graphicFrameLocks noChangeAspect="1"/>
          </p:cNvGraphicFramePr>
          <p:nvPr/>
        </p:nvGraphicFramePr>
        <p:xfrm>
          <a:off x="1835150" y="6267450"/>
          <a:ext cx="4972050" cy="401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3" name="CorelDRAW" r:id="rId3" imgW="4972028" imgH="401702" progId="CorelDraw.Graphic.24">
                  <p:embed/>
                </p:oleObj>
              </mc:Choice>
              <mc:Fallback>
                <p:oleObj name="CorelDRAW" r:id="rId3" imgW="4972028" imgH="401702" progId="CorelDraw.Graphic.24">
                  <p:embed/>
                  <p:pic>
                    <p:nvPicPr>
                      <p:cNvPr id="7" name="Objeto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35150" y="6267450"/>
                        <a:ext cx="4972050" cy="401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3656</TotalTime>
  <Words>572</Words>
  <Application>Microsoft Office PowerPoint</Application>
  <PresentationFormat>Presentación en pantalla (4:3)</PresentationFormat>
  <Paragraphs>291</Paragraphs>
  <Slides>21</Slides>
  <Notes>2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Arial</vt:lpstr>
      <vt:lpstr>Calibri</vt:lpstr>
      <vt:lpstr>Wingdings</vt:lpstr>
      <vt:lpstr>Diseño predeterminado</vt:lpstr>
      <vt:lpstr>CorelDRAW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gabruno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Gabriel Bruno</dc:creator>
  <cp:lastModifiedBy>Gabriel Bruno</cp:lastModifiedBy>
  <cp:revision>173</cp:revision>
  <cp:lastPrinted>2020-05-08T14:42:34Z</cp:lastPrinted>
  <dcterms:created xsi:type="dcterms:W3CDTF">2010-03-09T14:40:15Z</dcterms:created>
  <dcterms:modified xsi:type="dcterms:W3CDTF">2024-04-19T18:09:16Z</dcterms:modified>
</cp:coreProperties>
</file>

<file path=docProps/thumbnail.jpeg>
</file>